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onsolas" panose="020B0609020204030204" pitchFamily="49" charset="0"/>
      <p:regular r:id="rId11"/>
      <p:bold r:id="rId12"/>
      <p:italic r:id="rId13"/>
      <p:boldItalic r:id="rId14"/>
    </p:embeddedFont>
    <p:embeddedFont>
      <p:font typeface="Calibri" panose="020F0502020204030204" pitchFamily="34" charset="0"/>
      <p:regular r:id="rId15"/>
      <p:bold r:id="rId16"/>
      <p:italic r:id="rId17"/>
      <p:boldItalic r:id="rId18"/>
    </p:embeddedFont>
    <p:embeddedFont>
      <p:font typeface="Montserrat" panose="020B0604020202020204" charset="0"/>
      <p:regular r:id="rId19"/>
    </p:embeddedFont>
    <p:embeddedFont>
      <p:font typeface="Heebo" panose="020B0604020202020204" charset="-79"/>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255"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858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582817"/>
            <a:ext cx="7415927" cy="3193971"/>
          </a:xfrm>
          <a:prstGeom prst="rect">
            <a:avLst/>
          </a:prstGeom>
          <a:noFill/>
          <a:ln/>
        </p:spPr>
        <p:txBody>
          <a:bodyPr wrap="square" lIns="0" tIns="0" rIns="0" bIns="0" rtlCol="0" anchor="t"/>
          <a:lstStyle/>
          <a:p>
            <a:pPr marL="0" indent="0">
              <a:lnSpc>
                <a:spcPts val="8350"/>
              </a:lnSpc>
              <a:buNone/>
            </a:pPr>
            <a:r>
              <a:rPr lang="en-US" sz="6700" dirty="0">
                <a:solidFill>
                  <a:srgbClr val="F2F0F4"/>
                </a:solidFill>
                <a:latin typeface="Montserrat" pitchFamily="34" charset="0"/>
                <a:ea typeface="Montserrat" pitchFamily="34" charset="-122"/>
                <a:cs typeface="Montserrat" pitchFamily="34" charset="-120"/>
              </a:rPr>
              <a:t>C Programming: Data Types and Variables</a:t>
            </a:r>
            <a:endParaRPr lang="en-US" sz="6700" dirty="0"/>
          </a:p>
        </p:txBody>
      </p:sp>
      <p:sp>
        <p:nvSpPr>
          <p:cNvPr id="4" name="Text 1"/>
          <p:cNvSpPr/>
          <p:nvPr/>
        </p:nvSpPr>
        <p:spPr>
          <a:xfrm>
            <a:off x="864037" y="5147072"/>
            <a:ext cx="7415927" cy="790099"/>
          </a:xfrm>
          <a:prstGeom prst="rect">
            <a:avLst/>
          </a:prstGeom>
          <a:noFill/>
          <a:ln/>
        </p:spPr>
        <p:txBody>
          <a:bodyPr wrap="square" lIns="0" tIns="0" rIns="0" bIns="0" rtlCol="0" anchor="t"/>
          <a:lstStyle/>
          <a:p>
            <a:pPr>
              <a:lnSpc>
                <a:spcPts val="3100"/>
              </a:lnSpc>
            </a:pPr>
            <a:r>
              <a:rPr lang="en-US" sz="2400" dirty="0">
                <a:solidFill>
                  <a:schemeClr val="bg2"/>
                </a:solidFill>
              </a:rPr>
              <a:t>Learn the fundamental data types and how to use variables effectively in C programming for precise and efficient code.</a:t>
            </a:r>
            <a:endParaRPr lang="en-US" sz="2400" dirty="0">
              <a:solidFill>
                <a:schemeClr val="bg2"/>
              </a:solidFill>
            </a:endParaRPr>
          </a:p>
        </p:txBody>
      </p:sp>
      <p:sp>
        <p:nvSpPr>
          <p:cNvPr id="5" name="Shape 2"/>
          <p:cNvSpPr/>
          <p:nvPr/>
        </p:nvSpPr>
        <p:spPr>
          <a:xfrm>
            <a:off x="864037" y="6233279"/>
            <a:ext cx="394930" cy="394930"/>
          </a:xfrm>
          <a:prstGeom prst="roundRect">
            <a:avLst>
              <a:gd name="adj" fmla="val 23151155"/>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71657" y="6240899"/>
            <a:ext cx="379690" cy="379690"/>
          </a:xfrm>
          <a:prstGeom prst="rect">
            <a:avLst/>
          </a:prstGeom>
        </p:spPr>
      </p:pic>
      <p:sp>
        <p:nvSpPr>
          <p:cNvPr id="7" name="Text 3"/>
          <p:cNvSpPr/>
          <p:nvPr/>
        </p:nvSpPr>
        <p:spPr>
          <a:xfrm>
            <a:off x="1382316" y="6214824"/>
            <a:ext cx="2390299" cy="431959"/>
          </a:xfrm>
          <a:prstGeom prst="rect">
            <a:avLst/>
          </a:prstGeom>
          <a:noFill/>
          <a:ln/>
        </p:spPr>
        <p:txBody>
          <a:bodyPr wrap="none" lIns="0" tIns="0" rIns="0" bIns="0" rtlCol="0" anchor="t"/>
          <a:lstStyle/>
          <a:p>
            <a:pPr marL="0" indent="0" algn="l">
              <a:lnSpc>
                <a:spcPts val="3400"/>
              </a:lnSpc>
              <a:buNone/>
            </a:pPr>
            <a:r>
              <a:rPr lang="en-US" sz="2400" b="1" dirty="0">
                <a:solidFill>
                  <a:srgbClr val="DCD7E5"/>
                </a:solidFill>
                <a:latin typeface="Heebo" pitchFamily="34" charset="0"/>
                <a:ea typeface="Heebo" pitchFamily="34" charset="-122"/>
                <a:cs typeface="Heebo" pitchFamily="34" charset="-120"/>
              </a:rPr>
              <a:t>by Istiak Rahman</a:t>
            </a:r>
            <a:endParaRPr lang="en-US" sz="2400" dirty="0"/>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58879"/>
          </a:xfrm>
          <a:prstGeom prst="rect">
            <a:avLst/>
          </a:prstGeom>
        </p:spPr>
      </p:pic>
      <p:sp>
        <p:nvSpPr>
          <p:cNvPr id="3" name="Text 0"/>
          <p:cNvSpPr/>
          <p:nvPr/>
        </p:nvSpPr>
        <p:spPr>
          <a:xfrm>
            <a:off x="688419" y="3001327"/>
            <a:ext cx="10728484" cy="614601"/>
          </a:xfrm>
          <a:prstGeom prst="rect">
            <a:avLst/>
          </a:prstGeom>
          <a:noFill/>
          <a:ln/>
        </p:spPr>
        <p:txBody>
          <a:bodyPr wrap="none" lIns="0" tIns="0" rIns="0" bIns="0" rtlCol="0" anchor="t"/>
          <a:lstStyle/>
          <a:p>
            <a:pPr marL="0" indent="0">
              <a:lnSpc>
                <a:spcPts val="4800"/>
              </a:lnSpc>
              <a:buNone/>
            </a:pPr>
            <a:r>
              <a:rPr lang="en-US" sz="3850" dirty="0">
                <a:solidFill>
                  <a:srgbClr val="F2F0F4"/>
                </a:solidFill>
                <a:latin typeface="Montserrat" pitchFamily="34" charset="0"/>
                <a:ea typeface="Montserrat" pitchFamily="34" charset="-122"/>
                <a:cs typeface="Montserrat" pitchFamily="34" charset="-120"/>
              </a:rPr>
              <a:t>Case Sensitivity and Statement Terminators</a:t>
            </a:r>
            <a:endParaRPr lang="en-US" sz="3850" dirty="0"/>
          </a:p>
        </p:txBody>
      </p:sp>
      <p:sp>
        <p:nvSpPr>
          <p:cNvPr id="4" name="Shape 1"/>
          <p:cNvSpPr/>
          <p:nvPr/>
        </p:nvSpPr>
        <p:spPr>
          <a:xfrm>
            <a:off x="688419" y="4132183"/>
            <a:ext cx="442555" cy="442555"/>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856417" y="4205883"/>
            <a:ext cx="106561" cy="295037"/>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1</a:t>
            </a:r>
            <a:endParaRPr lang="en-US" sz="2300" dirty="0"/>
          </a:p>
        </p:txBody>
      </p:sp>
      <p:sp>
        <p:nvSpPr>
          <p:cNvPr id="6" name="Text 3"/>
          <p:cNvSpPr/>
          <p:nvPr/>
        </p:nvSpPr>
        <p:spPr>
          <a:xfrm>
            <a:off x="1327666" y="4132183"/>
            <a:ext cx="2458879" cy="307300"/>
          </a:xfrm>
          <a:prstGeom prst="rect">
            <a:avLst/>
          </a:prstGeom>
          <a:noFill/>
          <a:ln/>
        </p:spPr>
        <p:txBody>
          <a:bodyPr wrap="none" lIns="0" tIns="0" rIns="0" bIns="0" rtlCol="0" anchor="t"/>
          <a:lstStyle/>
          <a:p>
            <a:pPr marL="0" indent="0">
              <a:lnSpc>
                <a:spcPts val="2400"/>
              </a:lnSpc>
              <a:buNone/>
            </a:pPr>
            <a:r>
              <a:rPr lang="en-US" sz="1900" dirty="0">
                <a:solidFill>
                  <a:srgbClr val="DCD7E5"/>
                </a:solidFill>
                <a:latin typeface="Montserrat" pitchFamily="34" charset="0"/>
                <a:ea typeface="Montserrat" pitchFamily="34" charset="-122"/>
                <a:cs typeface="Montserrat" pitchFamily="34" charset="-120"/>
              </a:rPr>
              <a:t>Case Sensitivity</a:t>
            </a:r>
            <a:endParaRPr lang="en-US" sz="1900" dirty="0"/>
          </a:p>
        </p:txBody>
      </p:sp>
      <p:sp>
        <p:nvSpPr>
          <p:cNvPr id="7" name="Text 4"/>
          <p:cNvSpPr/>
          <p:nvPr/>
        </p:nvSpPr>
        <p:spPr>
          <a:xfrm>
            <a:off x="1327666" y="4557474"/>
            <a:ext cx="5889188" cy="1258729"/>
          </a:xfrm>
          <a:prstGeom prst="rect">
            <a:avLst/>
          </a:prstGeom>
          <a:noFill/>
          <a:ln/>
        </p:spPr>
        <p:txBody>
          <a:bodyPr wrap="square" lIns="0" tIns="0" rIns="0" bIns="0" rtlCol="0" anchor="t"/>
          <a:lstStyle/>
          <a:p>
            <a:pPr marL="0" indent="0">
              <a:lnSpc>
                <a:spcPts val="2450"/>
              </a:lnSpc>
              <a:buNone/>
            </a:pPr>
            <a:r>
              <a:rPr lang="en-US" sz="1500" dirty="0">
                <a:solidFill>
                  <a:srgbClr val="DCD7E5"/>
                </a:solidFill>
                <a:latin typeface="Heebo" pitchFamily="34" charset="0"/>
                <a:ea typeface="Heebo" pitchFamily="34" charset="-122"/>
                <a:cs typeface="Heebo" pitchFamily="34" charset="-120"/>
              </a:rPr>
              <a:t>C is case-sensitive. This means that "variable" and "Variable" are treated as distinct identifiers. The compiler will interpret them as separate entities, leading to potential errors if they are used interchangeably.</a:t>
            </a:r>
            <a:endParaRPr lang="en-US" sz="1500" dirty="0"/>
          </a:p>
        </p:txBody>
      </p:sp>
      <p:sp>
        <p:nvSpPr>
          <p:cNvPr id="8" name="Shape 5"/>
          <p:cNvSpPr/>
          <p:nvPr/>
        </p:nvSpPr>
        <p:spPr>
          <a:xfrm>
            <a:off x="7413546" y="4132183"/>
            <a:ext cx="442555" cy="442555"/>
          </a:xfrm>
          <a:prstGeom prst="roundRect">
            <a:avLst>
              <a:gd name="adj" fmla="val 18669"/>
            </a:avLst>
          </a:prstGeom>
          <a:solidFill>
            <a:srgbClr val="31136C"/>
          </a:solidFill>
          <a:ln w="7620">
            <a:solidFill>
              <a:srgbClr val="4A2C85"/>
            </a:solidFill>
            <a:prstDash val="solid"/>
          </a:ln>
        </p:spPr>
      </p:sp>
      <p:sp>
        <p:nvSpPr>
          <p:cNvPr id="9" name="Text 6"/>
          <p:cNvSpPr/>
          <p:nvPr/>
        </p:nvSpPr>
        <p:spPr>
          <a:xfrm>
            <a:off x="7550944" y="4205883"/>
            <a:ext cx="167640" cy="295037"/>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2</a:t>
            </a:r>
            <a:endParaRPr lang="en-US" sz="2300" dirty="0"/>
          </a:p>
        </p:txBody>
      </p:sp>
      <p:sp>
        <p:nvSpPr>
          <p:cNvPr id="10" name="Text 7"/>
          <p:cNvSpPr/>
          <p:nvPr/>
        </p:nvSpPr>
        <p:spPr>
          <a:xfrm>
            <a:off x="8052792" y="4132183"/>
            <a:ext cx="2856547" cy="307300"/>
          </a:xfrm>
          <a:prstGeom prst="rect">
            <a:avLst/>
          </a:prstGeom>
          <a:noFill/>
          <a:ln/>
        </p:spPr>
        <p:txBody>
          <a:bodyPr wrap="none" lIns="0" tIns="0" rIns="0" bIns="0" rtlCol="0" anchor="t"/>
          <a:lstStyle/>
          <a:p>
            <a:pPr marL="0" indent="0">
              <a:lnSpc>
                <a:spcPts val="2400"/>
              </a:lnSpc>
              <a:buNone/>
            </a:pPr>
            <a:r>
              <a:rPr lang="en-US" sz="1900" dirty="0">
                <a:solidFill>
                  <a:srgbClr val="DCD7E5"/>
                </a:solidFill>
                <a:latin typeface="Montserrat" pitchFamily="34" charset="0"/>
                <a:ea typeface="Montserrat" pitchFamily="34" charset="-122"/>
                <a:cs typeface="Montserrat" pitchFamily="34" charset="-120"/>
              </a:rPr>
              <a:t>Statement Terminators</a:t>
            </a:r>
            <a:endParaRPr lang="en-US" sz="1900" dirty="0"/>
          </a:p>
        </p:txBody>
      </p:sp>
      <p:sp>
        <p:nvSpPr>
          <p:cNvPr id="11" name="Text 8"/>
          <p:cNvSpPr/>
          <p:nvPr/>
        </p:nvSpPr>
        <p:spPr>
          <a:xfrm>
            <a:off x="8052792" y="4557474"/>
            <a:ext cx="5889188" cy="1258729"/>
          </a:xfrm>
          <a:prstGeom prst="rect">
            <a:avLst/>
          </a:prstGeom>
          <a:noFill/>
          <a:ln/>
        </p:spPr>
        <p:txBody>
          <a:bodyPr wrap="square" lIns="0" tIns="0" rIns="0" bIns="0" rtlCol="0" anchor="t"/>
          <a:lstStyle/>
          <a:p>
            <a:pPr marL="0" indent="0">
              <a:lnSpc>
                <a:spcPts val="2450"/>
              </a:lnSpc>
              <a:buNone/>
            </a:pPr>
            <a:r>
              <a:rPr lang="en-US" sz="1500" dirty="0">
                <a:solidFill>
                  <a:srgbClr val="DCD7E5"/>
                </a:solidFill>
                <a:latin typeface="Heebo" pitchFamily="34" charset="0"/>
                <a:ea typeface="Heebo" pitchFamily="34" charset="-122"/>
                <a:cs typeface="Heebo" pitchFamily="34" charset="-120"/>
              </a:rPr>
              <a:t>Every statement in C must end with a semicolon (;). This symbol acts as a signal to the compiler, indicating the completion of a command. It ensures that instructions are parsed correctly and executed in the intended sequence.</a:t>
            </a:r>
            <a:endParaRPr lang="en-US" sz="1500" dirty="0"/>
          </a:p>
        </p:txBody>
      </p:sp>
      <p:sp>
        <p:nvSpPr>
          <p:cNvPr id="12" name="Shape 9"/>
          <p:cNvSpPr/>
          <p:nvPr/>
        </p:nvSpPr>
        <p:spPr>
          <a:xfrm>
            <a:off x="688419" y="6234113"/>
            <a:ext cx="442555" cy="442555"/>
          </a:xfrm>
          <a:prstGeom prst="roundRect">
            <a:avLst>
              <a:gd name="adj" fmla="val 18669"/>
            </a:avLst>
          </a:prstGeom>
          <a:solidFill>
            <a:srgbClr val="31136C"/>
          </a:solidFill>
          <a:ln w="7620">
            <a:solidFill>
              <a:srgbClr val="4A2C85"/>
            </a:solidFill>
            <a:prstDash val="solid"/>
          </a:ln>
        </p:spPr>
      </p:sp>
      <p:sp>
        <p:nvSpPr>
          <p:cNvPr id="13" name="Text 10"/>
          <p:cNvSpPr/>
          <p:nvPr/>
        </p:nvSpPr>
        <p:spPr>
          <a:xfrm>
            <a:off x="826413" y="6307812"/>
            <a:ext cx="166449" cy="295037"/>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3</a:t>
            </a:r>
            <a:endParaRPr lang="en-US" sz="2300" dirty="0"/>
          </a:p>
        </p:txBody>
      </p:sp>
      <p:sp>
        <p:nvSpPr>
          <p:cNvPr id="14" name="Text 11"/>
          <p:cNvSpPr/>
          <p:nvPr/>
        </p:nvSpPr>
        <p:spPr>
          <a:xfrm>
            <a:off x="1327666" y="6234113"/>
            <a:ext cx="2458879" cy="307300"/>
          </a:xfrm>
          <a:prstGeom prst="rect">
            <a:avLst/>
          </a:prstGeom>
          <a:noFill/>
          <a:ln/>
        </p:spPr>
        <p:txBody>
          <a:bodyPr wrap="none" lIns="0" tIns="0" rIns="0" bIns="0" rtlCol="0" anchor="t"/>
          <a:lstStyle/>
          <a:p>
            <a:pPr marL="0" indent="0">
              <a:lnSpc>
                <a:spcPts val="2400"/>
              </a:lnSpc>
              <a:buNone/>
            </a:pPr>
            <a:r>
              <a:rPr lang="en-US" sz="1900" dirty="0">
                <a:solidFill>
                  <a:srgbClr val="DCD7E5"/>
                </a:solidFill>
                <a:latin typeface="Montserrat" pitchFamily="34" charset="0"/>
                <a:ea typeface="Montserrat" pitchFamily="34" charset="-122"/>
                <a:cs typeface="Montserrat" pitchFamily="34" charset="-120"/>
              </a:rPr>
              <a:t>Example</a:t>
            </a:r>
            <a:endParaRPr lang="en-US" sz="1900" dirty="0"/>
          </a:p>
        </p:txBody>
      </p:sp>
      <p:sp>
        <p:nvSpPr>
          <p:cNvPr id="15" name="Text 12"/>
          <p:cNvSpPr/>
          <p:nvPr/>
        </p:nvSpPr>
        <p:spPr>
          <a:xfrm>
            <a:off x="1327666" y="6659404"/>
            <a:ext cx="5889188" cy="629364"/>
          </a:xfrm>
          <a:prstGeom prst="rect">
            <a:avLst/>
          </a:prstGeom>
          <a:noFill/>
          <a:ln/>
        </p:spPr>
        <p:txBody>
          <a:bodyPr wrap="square" lIns="0" tIns="0" rIns="0" bIns="0" rtlCol="0" anchor="t"/>
          <a:lstStyle/>
          <a:p>
            <a:pPr marL="0" indent="0">
              <a:lnSpc>
                <a:spcPts val="2450"/>
              </a:lnSpc>
              <a:buNone/>
            </a:pPr>
            <a:r>
              <a:rPr lang="en-US" sz="1500" dirty="0">
                <a:solidFill>
                  <a:srgbClr val="DCD7E5"/>
                </a:solidFill>
                <a:latin typeface="Heebo" pitchFamily="34" charset="0"/>
                <a:ea typeface="Heebo" pitchFamily="34" charset="-122"/>
                <a:cs typeface="Heebo" pitchFamily="34" charset="-120"/>
              </a:rPr>
              <a:t>The following C code demonstrates the use of case sensitivity and the semicolon as a statement terminator:</a:t>
            </a:r>
            <a:endParaRPr lang="en-US" sz="1500" dirty="0"/>
          </a:p>
        </p:txBody>
      </p:sp>
      <p:sp>
        <p:nvSpPr>
          <p:cNvPr id="16" name="Shape 13"/>
          <p:cNvSpPr/>
          <p:nvPr/>
        </p:nvSpPr>
        <p:spPr>
          <a:xfrm>
            <a:off x="7413546" y="6234113"/>
            <a:ext cx="442555" cy="442555"/>
          </a:xfrm>
          <a:prstGeom prst="roundRect">
            <a:avLst>
              <a:gd name="adj" fmla="val 18669"/>
            </a:avLst>
          </a:prstGeom>
          <a:solidFill>
            <a:srgbClr val="31136C"/>
          </a:solidFill>
          <a:ln w="7620">
            <a:solidFill>
              <a:srgbClr val="4A2C85"/>
            </a:solidFill>
            <a:prstDash val="solid"/>
          </a:ln>
        </p:spPr>
      </p:sp>
      <p:sp>
        <p:nvSpPr>
          <p:cNvPr id="17" name="Text 14"/>
          <p:cNvSpPr/>
          <p:nvPr/>
        </p:nvSpPr>
        <p:spPr>
          <a:xfrm>
            <a:off x="7537252" y="6307812"/>
            <a:ext cx="195024" cy="295037"/>
          </a:xfrm>
          <a:prstGeom prst="rect">
            <a:avLst/>
          </a:prstGeom>
          <a:noFill/>
          <a:ln/>
        </p:spPr>
        <p:txBody>
          <a:bodyPr wrap="none" lIns="0" tIns="0" rIns="0" bIns="0" rtlCol="0" anchor="t"/>
          <a:lstStyle/>
          <a:p>
            <a:pPr marL="0" indent="0" algn="ctr">
              <a:lnSpc>
                <a:spcPts val="2300"/>
              </a:lnSpc>
              <a:buNone/>
            </a:pPr>
            <a:r>
              <a:rPr lang="en-US" sz="2300" dirty="0">
                <a:solidFill>
                  <a:srgbClr val="DCD7E5"/>
                </a:solidFill>
                <a:latin typeface="Montserrat" pitchFamily="34" charset="0"/>
                <a:ea typeface="Montserrat" pitchFamily="34" charset="-122"/>
                <a:cs typeface="Montserrat" pitchFamily="34" charset="-120"/>
              </a:rPr>
              <a:t>4</a:t>
            </a:r>
            <a:endParaRPr lang="en-US" sz="2300" dirty="0"/>
          </a:p>
        </p:txBody>
      </p:sp>
      <p:sp>
        <p:nvSpPr>
          <p:cNvPr id="18" name="Text 15"/>
          <p:cNvSpPr/>
          <p:nvPr/>
        </p:nvSpPr>
        <p:spPr>
          <a:xfrm>
            <a:off x="8052792" y="6234113"/>
            <a:ext cx="2458879" cy="307300"/>
          </a:xfrm>
          <a:prstGeom prst="rect">
            <a:avLst/>
          </a:prstGeom>
          <a:noFill/>
          <a:ln/>
        </p:spPr>
        <p:txBody>
          <a:bodyPr wrap="none" lIns="0" tIns="0" rIns="0" bIns="0" rtlCol="0" anchor="t"/>
          <a:lstStyle/>
          <a:p>
            <a:pPr marL="0" indent="0">
              <a:lnSpc>
                <a:spcPts val="2400"/>
              </a:lnSpc>
              <a:buNone/>
            </a:pPr>
            <a:r>
              <a:rPr lang="en-US" sz="1900" dirty="0">
                <a:solidFill>
                  <a:srgbClr val="DCD7E5"/>
                </a:solidFill>
                <a:latin typeface="Montserrat" pitchFamily="34" charset="0"/>
                <a:ea typeface="Montserrat" pitchFamily="34" charset="-122"/>
                <a:cs typeface="Montserrat" pitchFamily="34" charset="-120"/>
              </a:rPr>
              <a:t>Code</a:t>
            </a:r>
            <a:endParaRPr lang="en-US" sz="1900" dirty="0"/>
          </a:p>
        </p:txBody>
      </p:sp>
      <p:sp>
        <p:nvSpPr>
          <p:cNvPr id="19" name="Shape 16"/>
          <p:cNvSpPr/>
          <p:nvPr/>
        </p:nvSpPr>
        <p:spPr>
          <a:xfrm>
            <a:off x="8052792" y="6762631"/>
            <a:ext cx="5889188" cy="924401"/>
          </a:xfrm>
          <a:prstGeom prst="roundRect">
            <a:avLst>
              <a:gd name="adj" fmla="val 8938"/>
            </a:avLst>
          </a:prstGeom>
          <a:solidFill>
            <a:srgbClr val="1E0C41"/>
          </a:solidFill>
          <a:ln/>
        </p:spPr>
      </p:sp>
      <p:sp>
        <p:nvSpPr>
          <p:cNvPr id="20" name="Shape 17"/>
          <p:cNvSpPr/>
          <p:nvPr/>
        </p:nvSpPr>
        <p:spPr>
          <a:xfrm>
            <a:off x="8043029" y="6762631"/>
            <a:ext cx="5908715" cy="924401"/>
          </a:xfrm>
          <a:prstGeom prst="roundRect">
            <a:avLst>
              <a:gd name="adj" fmla="val 3192"/>
            </a:avLst>
          </a:prstGeom>
          <a:solidFill>
            <a:srgbClr val="1E0C41"/>
          </a:solidFill>
          <a:ln/>
        </p:spPr>
      </p:sp>
      <p:sp>
        <p:nvSpPr>
          <p:cNvPr id="21" name="Text 18"/>
          <p:cNvSpPr/>
          <p:nvPr/>
        </p:nvSpPr>
        <p:spPr>
          <a:xfrm>
            <a:off x="8239720" y="6910149"/>
            <a:ext cx="5515332" cy="629364"/>
          </a:xfrm>
          <a:prstGeom prst="rect">
            <a:avLst/>
          </a:prstGeom>
          <a:noFill/>
          <a:ln/>
        </p:spPr>
        <p:txBody>
          <a:bodyPr wrap="square" lIns="0" tIns="0" rIns="0" bIns="0" rtlCol="0" anchor="t"/>
          <a:lstStyle/>
          <a:p>
            <a:pPr marL="0" indent="0">
              <a:lnSpc>
                <a:spcPts val="2450"/>
              </a:lnSpc>
              <a:buNone/>
            </a:pPr>
            <a:r>
              <a:rPr lang="en-US" sz="1500" dirty="0">
                <a:solidFill>
                  <a:srgbClr val="DCD7E5"/>
                </a:solidFill>
                <a:highlight>
                  <a:srgbClr val="1E0C41"/>
                </a:highlight>
                <a:latin typeface="Consolas" pitchFamily="34" charset="0"/>
                <a:ea typeface="Consolas" pitchFamily="34" charset="-122"/>
                <a:cs typeface="Consolas" pitchFamily="34" charset="-120"/>
              </a:rPr>
              <a:t>int x = 5; </a:t>
            </a:r>
            <a:endParaRPr lang="en-US" sz="1500" dirty="0"/>
          </a:p>
          <a:p>
            <a:pPr marL="0" indent="0">
              <a:lnSpc>
                <a:spcPts val="2450"/>
              </a:lnSpc>
              <a:buNone/>
            </a:pPr>
            <a:r>
              <a:rPr lang="en-US" sz="1500" dirty="0">
                <a:solidFill>
                  <a:srgbClr val="DCD7E5"/>
                </a:solidFill>
                <a:highlight>
                  <a:srgbClr val="1E0C41"/>
                </a:highlight>
                <a:latin typeface="Consolas" pitchFamily="34" charset="0"/>
                <a:ea typeface="Consolas" pitchFamily="34" charset="-122"/>
                <a:cs typeface="Consolas" pitchFamily="34" charset="-120"/>
              </a:rPr>
              <a:t>printf("Hello, World!");</a:t>
            </a:r>
            <a:endParaRPr lang="en-US" sz="1500" dirty="0"/>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2594" y="771525"/>
            <a:ext cx="12290465" cy="672108"/>
          </a:xfrm>
          <a:prstGeom prst="rect">
            <a:avLst/>
          </a:prstGeom>
          <a:noFill/>
          <a:ln/>
        </p:spPr>
        <p:txBody>
          <a:bodyPr wrap="none" lIns="0" tIns="0" rIns="0" bIns="0" rtlCol="0" anchor="t"/>
          <a:lstStyle/>
          <a:p>
            <a:pPr marL="0" indent="0">
              <a:lnSpc>
                <a:spcPts val="5250"/>
              </a:lnSpc>
              <a:buNone/>
            </a:pPr>
            <a:r>
              <a:rPr lang="en-US" sz="4200" dirty="0">
                <a:solidFill>
                  <a:srgbClr val="F2F0F4"/>
                </a:solidFill>
                <a:latin typeface="Montserrat" pitchFamily="34" charset="0"/>
                <a:ea typeface="Montserrat" pitchFamily="34" charset="-122"/>
                <a:cs typeface="Montserrat" pitchFamily="34" charset="-120"/>
              </a:rPr>
              <a:t>Data Types and Variables: Storing Information</a:t>
            </a:r>
            <a:endParaRPr lang="en-US" sz="4200" dirty="0"/>
          </a:p>
        </p:txBody>
      </p:sp>
      <p:sp>
        <p:nvSpPr>
          <p:cNvPr id="3" name="Text 1"/>
          <p:cNvSpPr/>
          <p:nvPr/>
        </p:nvSpPr>
        <p:spPr>
          <a:xfrm>
            <a:off x="752594" y="1981200"/>
            <a:ext cx="2688074" cy="335994"/>
          </a:xfrm>
          <a:prstGeom prst="rect">
            <a:avLst/>
          </a:prstGeom>
          <a:noFill/>
          <a:ln/>
        </p:spPr>
        <p:txBody>
          <a:bodyPr wrap="none" lIns="0" tIns="0" rIns="0" bIns="0" rtlCol="0" anchor="t"/>
          <a:lstStyle/>
          <a:p>
            <a:pPr marL="0" indent="0">
              <a:lnSpc>
                <a:spcPts val="2600"/>
              </a:lnSpc>
              <a:buNone/>
            </a:pPr>
            <a:r>
              <a:rPr lang="en-US" sz="2100" dirty="0">
                <a:solidFill>
                  <a:srgbClr val="F2F0F4"/>
                </a:solidFill>
                <a:latin typeface="Montserrat" pitchFamily="34" charset="0"/>
                <a:ea typeface="Montserrat" pitchFamily="34" charset="-122"/>
                <a:cs typeface="Montserrat" pitchFamily="34" charset="-120"/>
              </a:rPr>
              <a:t>int: Integers</a:t>
            </a:r>
            <a:endParaRPr lang="en-US" sz="2100" dirty="0"/>
          </a:p>
        </p:txBody>
      </p:sp>
      <p:sp>
        <p:nvSpPr>
          <p:cNvPr id="4" name="Text 2"/>
          <p:cNvSpPr/>
          <p:nvPr/>
        </p:nvSpPr>
        <p:spPr>
          <a:xfrm>
            <a:off x="752594" y="2532221"/>
            <a:ext cx="4024789" cy="1375886"/>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pitchFamily="34" charset="0"/>
                <a:ea typeface="Heebo" pitchFamily="34" charset="-122"/>
                <a:cs typeface="Heebo" pitchFamily="34" charset="-120"/>
              </a:rPr>
              <a:t>The int data type is used to store whole numbers (integers). It typically occupies 4 bytes of memory (depending on the platform). For example: ```int age = 30; ```</a:t>
            </a:r>
            <a:endParaRPr lang="en-US" sz="1650" dirty="0"/>
          </a:p>
        </p:txBody>
      </p:sp>
      <p:sp>
        <p:nvSpPr>
          <p:cNvPr id="5" name="Text 3"/>
          <p:cNvSpPr/>
          <p:nvPr/>
        </p:nvSpPr>
        <p:spPr>
          <a:xfrm>
            <a:off x="752594" y="4101584"/>
            <a:ext cx="4024789" cy="687943"/>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pitchFamily="34" charset="0"/>
                <a:ea typeface="Heebo" pitchFamily="34" charset="-122"/>
                <a:cs typeface="Heebo" pitchFamily="34" charset="-120"/>
              </a:rPr>
              <a:t> This declaration creates a variable named `age` and assigns the integer value 30 to it.</a:t>
            </a:r>
            <a:endParaRPr lang="en-US" sz="1650" dirty="0"/>
          </a:p>
        </p:txBody>
      </p:sp>
      <p:sp>
        <p:nvSpPr>
          <p:cNvPr id="6" name="Text 4"/>
          <p:cNvSpPr/>
          <p:nvPr/>
        </p:nvSpPr>
        <p:spPr>
          <a:xfrm>
            <a:off x="5309592" y="1981200"/>
            <a:ext cx="4024789" cy="671989"/>
          </a:xfrm>
          <a:prstGeom prst="rect">
            <a:avLst/>
          </a:prstGeom>
          <a:noFill/>
          <a:ln/>
        </p:spPr>
        <p:txBody>
          <a:bodyPr wrap="square" lIns="0" tIns="0" rIns="0" bIns="0" rtlCol="0" anchor="t"/>
          <a:lstStyle/>
          <a:p>
            <a:pPr marL="0" indent="0">
              <a:lnSpc>
                <a:spcPts val="2600"/>
              </a:lnSpc>
              <a:buNone/>
            </a:pPr>
            <a:r>
              <a:rPr lang="en-US" sz="2100" dirty="0">
                <a:solidFill>
                  <a:srgbClr val="F2F0F4"/>
                </a:solidFill>
                <a:latin typeface="Montserrat" pitchFamily="34" charset="0"/>
                <a:ea typeface="Montserrat" pitchFamily="34" charset="-122"/>
                <a:cs typeface="Montserrat" pitchFamily="34" charset="-120"/>
              </a:rPr>
              <a:t>float and double: Floating-Point Numbers</a:t>
            </a:r>
            <a:endParaRPr lang="en-US" sz="2100" dirty="0"/>
          </a:p>
        </p:txBody>
      </p:sp>
      <p:sp>
        <p:nvSpPr>
          <p:cNvPr id="7" name="Text 5"/>
          <p:cNvSpPr/>
          <p:nvPr/>
        </p:nvSpPr>
        <p:spPr>
          <a:xfrm>
            <a:off x="5309592" y="2868216"/>
            <a:ext cx="4024789" cy="2751773"/>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pitchFamily="34" charset="0"/>
                <a:ea typeface="Heebo" pitchFamily="34" charset="-122"/>
                <a:cs typeface="Heebo" pitchFamily="34" charset="-120"/>
              </a:rPr>
              <a:t>The `float` and `double` data types are used to store decimal numbers. `float` provides single-precision floating-point representation, typically using 4 bytes, while `double` offers double-precision, usually taking 8 bytes. This results in greater accuracy for `double`. For example:</a:t>
            </a:r>
            <a:endParaRPr lang="en-US" sz="1650" dirty="0"/>
          </a:p>
        </p:txBody>
      </p:sp>
      <p:sp>
        <p:nvSpPr>
          <p:cNvPr id="8" name="Shape 6"/>
          <p:cNvSpPr/>
          <p:nvPr/>
        </p:nvSpPr>
        <p:spPr>
          <a:xfrm>
            <a:off x="5309592" y="5861804"/>
            <a:ext cx="4024789" cy="1354336"/>
          </a:xfrm>
          <a:prstGeom prst="roundRect">
            <a:avLst>
              <a:gd name="adj" fmla="val 6669"/>
            </a:avLst>
          </a:prstGeom>
          <a:solidFill>
            <a:srgbClr val="1E0C41"/>
          </a:solidFill>
          <a:ln/>
        </p:spPr>
      </p:sp>
      <p:sp>
        <p:nvSpPr>
          <p:cNvPr id="9" name="Shape 7"/>
          <p:cNvSpPr/>
          <p:nvPr/>
        </p:nvSpPr>
        <p:spPr>
          <a:xfrm>
            <a:off x="5298877" y="5861804"/>
            <a:ext cx="4046220" cy="1354336"/>
          </a:xfrm>
          <a:prstGeom prst="roundRect">
            <a:avLst>
              <a:gd name="adj" fmla="val 2382"/>
            </a:avLst>
          </a:prstGeom>
          <a:solidFill>
            <a:srgbClr val="1E0C41"/>
          </a:solidFill>
          <a:ln/>
        </p:spPr>
      </p:sp>
      <p:sp>
        <p:nvSpPr>
          <p:cNvPr id="10" name="Text 8"/>
          <p:cNvSpPr/>
          <p:nvPr/>
        </p:nvSpPr>
        <p:spPr>
          <a:xfrm>
            <a:off x="5513903" y="6023015"/>
            <a:ext cx="3616166" cy="1031915"/>
          </a:xfrm>
          <a:prstGeom prst="rect">
            <a:avLst/>
          </a:prstGeom>
          <a:noFill/>
          <a:ln/>
        </p:spPr>
        <p:txBody>
          <a:bodyPr wrap="square" lIns="0" tIns="0" rIns="0" bIns="0" rtlCol="0" anchor="t"/>
          <a:lstStyle/>
          <a:p>
            <a:pPr marL="0" indent="0">
              <a:lnSpc>
                <a:spcPts val="2700"/>
              </a:lnSpc>
              <a:buNone/>
            </a:pPr>
            <a:r>
              <a:rPr lang="en-US" sz="1650" dirty="0">
                <a:solidFill>
                  <a:srgbClr val="DCD7E5"/>
                </a:solidFill>
                <a:highlight>
                  <a:srgbClr val="1E0C41"/>
                </a:highlight>
                <a:latin typeface="Consolas" pitchFamily="34" charset="0"/>
                <a:ea typeface="Consolas" pitchFamily="34" charset="-122"/>
                <a:cs typeface="Consolas" pitchFamily="34" charset="-120"/>
              </a:rPr>
              <a:t>float salary = 45000.50;
double pi = 3.14159;
</a:t>
            </a:r>
            <a:endParaRPr lang="en-US" sz="1650" dirty="0"/>
          </a:p>
        </p:txBody>
      </p:sp>
      <p:sp>
        <p:nvSpPr>
          <p:cNvPr id="11" name="Text 9"/>
          <p:cNvSpPr/>
          <p:nvPr/>
        </p:nvSpPr>
        <p:spPr>
          <a:xfrm>
            <a:off x="9866590" y="1981200"/>
            <a:ext cx="2688074" cy="335994"/>
          </a:xfrm>
          <a:prstGeom prst="rect">
            <a:avLst/>
          </a:prstGeom>
          <a:noFill/>
          <a:ln/>
        </p:spPr>
        <p:txBody>
          <a:bodyPr wrap="none" lIns="0" tIns="0" rIns="0" bIns="0" rtlCol="0" anchor="t"/>
          <a:lstStyle/>
          <a:p>
            <a:pPr marL="0" indent="0">
              <a:lnSpc>
                <a:spcPts val="2600"/>
              </a:lnSpc>
              <a:buNone/>
            </a:pPr>
            <a:r>
              <a:rPr lang="en-US" sz="2100" dirty="0">
                <a:solidFill>
                  <a:srgbClr val="F2F0F4"/>
                </a:solidFill>
                <a:latin typeface="Montserrat" pitchFamily="34" charset="0"/>
                <a:ea typeface="Montserrat" pitchFamily="34" charset="-122"/>
                <a:cs typeface="Montserrat" pitchFamily="34" charset="-120"/>
              </a:rPr>
              <a:t>char: Characters</a:t>
            </a:r>
            <a:endParaRPr lang="en-US" sz="2100" dirty="0"/>
          </a:p>
        </p:txBody>
      </p:sp>
      <p:sp>
        <p:nvSpPr>
          <p:cNvPr id="12" name="Text 10"/>
          <p:cNvSpPr/>
          <p:nvPr/>
        </p:nvSpPr>
        <p:spPr>
          <a:xfrm>
            <a:off x="9866590" y="2532221"/>
            <a:ext cx="4024789" cy="1719858"/>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pitchFamily="34" charset="0"/>
                <a:ea typeface="Heebo" pitchFamily="34" charset="-122"/>
                <a:cs typeface="Heebo" pitchFamily="34" charset="-120"/>
              </a:rPr>
              <a:t>The `char` data type is used to store single characters. It typically occupies 1 byte of memory. These characters can be letters, digits, punctuation marks, or special symbols. For example: </a:t>
            </a:r>
            <a:endParaRPr lang="en-US" sz="1650" dirty="0"/>
          </a:p>
        </p:txBody>
      </p:sp>
      <p:sp>
        <p:nvSpPr>
          <p:cNvPr id="13" name="Text 11"/>
          <p:cNvSpPr/>
          <p:nvPr/>
        </p:nvSpPr>
        <p:spPr>
          <a:xfrm>
            <a:off x="9866590" y="4445556"/>
            <a:ext cx="4024789" cy="343972"/>
          </a:xfrm>
          <a:prstGeom prst="rect">
            <a:avLst/>
          </a:prstGeom>
          <a:noFill/>
          <a:ln/>
        </p:spPr>
        <p:txBody>
          <a:bodyPr wrap="none" lIns="0" tIns="0" rIns="0" bIns="0" rtlCol="0" anchor="t"/>
          <a:lstStyle/>
          <a:p>
            <a:pPr marL="0" indent="0">
              <a:lnSpc>
                <a:spcPts val="2700"/>
              </a:lnSpc>
              <a:buNone/>
            </a:pPr>
            <a:r>
              <a:rPr lang="en-US" sz="1650" dirty="0">
                <a:solidFill>
                  <a:srgbClr val="DCD7E5"/>
                </a:solidFill>
                <a:latin typeface="Heebo" pitchFamily="34" charset="0"/>
                <a:ea typeface="Heebo" pitchFamily="34" charset="-122"/>
                <a:cs typeface="Heebo" pitchFamily="34" charset="-120"/>
              </a:rPr>
              <a:t>```char initial = 'A'; ``` </a:t>
            </a:r>
            <a:endParaRPr lang="en-US" sz="1650" dirty="0"/>
          </a:p>
        </p:txBody>
      </p:sp>
      <p:sp>
        <p:nvSpPr>
          <p:cNvPr id="14" name="Text 12"/>
          <p:cNvSpPr/>
          <p:nvPr/>
        </p:nvSpPr>
        <p:spPr>
          <a:xfrm>
            <a:off x="9866590" y="4983004"/>
            <a:ext cx="4024789" cy="687943"/>
          </a:xfrm>
          <a:prstGeom prst="rect">
            <a:avLst/>
          </a:prstGeom>
          <a:noFill/>
          <a:ln/>
        </p:spPr>
        <p:txBody>
          <a:bodyPr wrap="square" lIns="0" tIns="0" rIns="0" bIns="0" rtlCol="0" anchor="t"/>
          <a:lstStyle/>
          <a:p>
            <a:pPr marL="0" indent="0">
              <a:lnSpc>
                <a:spcPts val="2700"/>
              </a:lnSpc>
              <a:buNone/>
            </a:pPr>
            <a:r>
              <a:rPr lang="en-US" sz="1650" dirty="0">
                <a:solidFill>
                  <a:srgbClr val="DCD7E5"/>
                </a:solidFill>
                <a:latin typeface="Heebo" pitchFamily="34" charset="0"/>
                <a:ea typeface="Heebo" pitchFamily="34" charset="-122"/>
                <a:cs typeface="Heebo" pitchFamily="34" charset="-120"/>
              </a:rPr>
              <a:t>This declaration creates a variable named `initial` and assigns the character 'A' to it.</a:t>
            </a:r>
            <a:endParaRPr lang="en-US" sz="1650" dirty="0"/>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2233" y="568523"/>
            <a:ext cx="13185934" cy="1289685"/>
          </a:xfrm>
          <a:prstGeom prst="rect">
            <a:avLst/>
          </a:prstGeom>
          <a:noFill/>
          <a:ln/>
        </p:spPr>
        <p:txBody>
          <a:bodyPr wrap="square" lIns="0" tIns="0" rIns="0" bIns="0" rtlCol="0" anchor="t"/>
          <a:lstStyle/>
          <a:p>
            <a:pPr marL="0" indent="0">
              <a:lnSpc>
                <a:spcPts val="5050"/>
              </a:lnSpc>
              <a:buNone/>
            </a:pPr>
            <a:r>
              <a:rPr lang="en-US" sz="4050" dirty="0">
                <a:solidFill>
                  <a:srgbClr val="F2F0F4"/>
                </a:solidFill>
                <a:latin typeface="Montserrat" pitchFamily="34" charset="0"/>
                <a:ea typeface="Montserrat" pitchFamily="34" charset="-122"/>
                <a:cs typeface="Montserrat" pitchFamily="34" charset="-120"/>
              </a:rPr>
              <a:t>Declaring and Initialising Variables: Giving Data Meaning</a:t>
            </a:r>
            <a:endParaRPr lang="en-US" sz="4050" dirty="0"/>
          </a:p>
        </p:txBody>
      </p:sp>
      <p:sp>
        <p:nvSpPr>
          <p:cNvPr id="3" name="Shape 1"/>
          <p:cNvSpPr/>
          <p:nvPr/>
        </p:nvSpPr>
        <p:spPr>
          <a:xfrm>
            <a:off x="722233" y="4965978"/>
            <a:ext cx="13185934" cy="22860"/>
          </a:xfrm>
          <a:prstGeom prst="roundRect">
            <a:avLst>
              <a:gd name="adj" fmla="val 379180"/>
            </a:avLst>
          </a:prstGeom>
          <a:solidFill>
            <a:srgbClr val="4A2C85"/>
          </a:solidFill>
          <a:ln/>
        </p:spPr>
      </p:sp>
      <p:sp>
        <p:nvSpPr>
          <p:cNvPr id="4" name="Shape 2"/>
          <p:cNvSpPr/>
          <p:nvPr/>
        </p:nvSpPr>
        <p:spPr>
          <a:xfrm>
            <a:off x="3955613" y="4243745"/>
            <a:ext cx="22860" cy="722233"/>
          </a:xfrm>
          <a:prstGeom prst="roundRect">
            <a:avLst>
              <a:gd name="adj" fmla="val 379180"/>
            </a:avLst>
          </a:prstGeom>
          <a:solidFill>
            <a:srgbClr val="4A2C85"/>
          </a:solidFill>
          <a:ln/>
        </p:spPr>
      </p:sp>
      <p:sp>
        <p:nvSpPr>
          <p:cNvPr id="5" name="Shape 3"/>
          <p:cNvSpPr/>
          <p:nvPr/>
        </p:nvSpPr>
        <p:spPr>
          <a:xfrm>
            <a:off x="3734872" y="4733806"/>
            <a:ext cx="464344" cy="464344"/>
          </a:xfrm>
          <a:prstGeom prst="roundRect">
            <a:avLst>
              <a:gd name="adj" fmla="val 18667"/>
            </a:avLst>
          </a:prstGeom>
          <a:solidFill>
            <a:srgbClr val="31136C"/>
          </a:solidFill>
          <a:ln w="7620">
            <a:solidFill>
              <a:srgbClr val="4A2C85"/>
            </a:solidFill>
            <a:prstDash val="solid"/>
          </a:ln>
        </p:spPr>
      </p:sp>
      <p:sp>
        <p:nvSpPr>
          <p:cNvPr id="6" name="Text 4"/>
          <p:cNvSpPr/>
          <p:nvPr/>
        </p:nvSpPr>
        <p:spPr>
          <a:xfrm>
            <a:off x="3911084" y="4811197"/>
            <a:ext cx="111800" cy="309563"/>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1</a:t>
            </a:r>
            <a:endParaRPr lang="en-US" sz="2400" dirty="0"/>
          </a:p>
        </p:txBody>
      </p:sp>
      <p:sp>
        <p:nvSpPr>
          <p:cNvPr id="7" name="Text 5"/>
          <p:cNvSpPr/>
          <p:nvPr/>
        </p:nvSpPr>
        <p:spPr>
          <a:xfrm>
            <a:off x="2677239" y="2270879"/>
            <a:ext cx="2579727" cy="322421"/>
          </a:xfrm>
          <a:prstGeom prst="rect">
            <a:avLst/>
          </a:prstGeom>
          <a:noFill/>
          <a:ln/>
        </p:spPr>
        <p:txBody>
          <a:bodyPr wrap="none" lIns="0" tIns="0" rIns="0" bIns="0" rtlCol="0" anchor="t"/>
          <a:lstStyle/>
          <a:p>
            <a:pPr marL="0" indent="0" algn="ctr">
              <a:lnSpc>
                <a:spcPts val="2500"/>
              </a:lnSpc>
              <a:buNone/>
            </a:pPr>
            <a:r>
              <a:rPr lang="en-US" sz="2000" dirty="0">
                <a:solidFill>
                  <a:srgbClr val="DCD7E5"/>
                </a:solidFill>
                <a:latin typeface="Montserrat" pitchFamily="34" charset="0"/>
                <a:ea typeface="Montserrat" pitchFamily="34" charset="-122"/>
                <a:cs typeface="Montserrat" pitchFamily="34" charset="-120"/>
              </a:rPr>
              <a:t>Declaration</a:t>
            </a:r>
            <a:endParaRPr lang="en-US" sz="2000" dirty="0"/>
          </a:p>
        </p:txBody>
      </p:sp>
      <p:sp>
        <p:nvSpPr>
          <p:cNvPr id="8" name="Text 6"/>
          <p:cNvSpPr/>
          <p:nvPr/>
        </p:nvSpPr>
        <p:spPr>
          <a:xfrm>
            <a:off x="928568" y="2717125"/>
            <a:ext cx="6077069" cy="1320165"/>
          </a:xfrm>
          <a:prstGeom prst="rect">
            <a:avLst/>
          </a:prstGeom>
          <a:noFill/>
          <a:ln/>
        </p:spPr>
        <p:txBody>
          <a:bodyPr wrap="square" lIns="0" tIns="0" rIns="0" bIns="0" rtlCol="0" anchor="t"/>
          <a:lstStyle/>
          <a:p>
            <a:pPr marL="0" indent="0" algn="ctr">
              <a:lnSpc>
                <a:spcPts val="2600"/>
              </a:lnSpc>
              <a:buNone/>
            </a:pPr>
            <a:r>
              <a:rPr lang="en-US" sz="1600" dirty="0">
                <a:solidFill>
                  <a:srgbClr val="DCD7E5"/>
                </a:solidFill>
                <a:latin typeface="Heebo" pitchFamily="34" charset="0"/>
                <a:ea typeface="Heebo" pitchFamily="34" charset="-122"/>
                <a:cs typeface="Heebo" pitchFamily="34" charset="-120"/>
              </a:rPr>
              <a:t>A declaration tells the compiler what type of data a variable will hold, allowing it to reserve enough memory space for it. For example, to declare an integer variable named `age`, you would write: ```int age; ```</a:t>
            </a:r>
            <a:endParaRPr lang="en-US" sz="1600" dirty="0"/>
          </a:p>
        </p:txBody>
      </p:sp>
      <p:sp>
        <p:nvSpPr>
          <p:cNvPr id="9" name="Shape 7"/>
          <p:cNvSpPr/>
          <p:nvPr/>
        </p:nvSpPr>
        <p:spPr>
          <a:xfrm>
            <a:off x="7303651" y="4965978"/>
            <a:ext cx="22860" cy="722233"/>
          </a:xfrm>
          <a:prstGeom prst="roundRect">
            <a:avLst>
              <a:gd name="adj" fmla="val 379180"/>
            </a:avLst>
          </a:prstGeom>
          <a:solidFill>
            <a:srgbClr val="4A2C85"/>
          </a:solidFill>
          <a:ln/>
        </p:spPr>
      </p:sp>
      <p:sp>
        <p:nvSpPr>
          <p:cNvPr id="10" name="Shape 8"/>
          <p:cNvSpPr/>
          <p:nvPr/>
        </p:nvSpPr>
        <p:spPr>
          <a:xfrm>
            <a:off x="7082909" y="4733806"/>
            <a:ext cx="464344" cy="464344"/>
          </a:xfrm>
          <a:prstGeom prst="roundRect">
            <a:avLst>
              <a:gd name="adj" fmla="val 18667"/>
            </a:avLst>
          </a:prstGeom>
          <a:solidFill>
            <a:srgbClr val="31136C"/>
          </a:solidFill>
          <a:ln w="7620">
            <a:solidFill>
              <a:srgbClr val="4A2C85"/>
            </a:solidFill>
            <a:prstDash val="solid"/>
          </a:ln>
        </p:spPr>
      </p:sp>
      <p:sp>
        <p:nvSpPr>
          <p:cNvPr id="11" name="Text 9"/>
          <p:cNvSpPr/>
          <p:nvPr/>
        </p:nvSpPr>
        <p:spPr>
          <a:xfrm>
            <a:off x="7227094" y="4811197"/>
            <a:ext cx="175855" cy="309563"/>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2</a:t>
            </a:r>
            <a:endParaRPr lang="en-US" sz="2400" dirty="0"/>
          </a:p>
        </p:txBody>
      </p:sp>
      <p:sp>
        <p:nvSpPr>
          <p:cNvPr id="12" name="Text 10"/>
          <p:cNvSpPr/>
          <p:nvPr/>
        </p:nvSpPr>
        <p:spPr>
          <a:xfrm>
            <a:off x="6025277" y="5894665"/>
            <a:ext cx="2579727" cy="322421"/>
          </a:xfrm>
          <a:prstGeom prst="rect">
            <a:avLst/>
          </a:prstGeom>
          <a:noFill/>
          <a:ln/>
        </p:spPr>
        <p:txBody>
          <a:bodyPr wrap="none" lIns="0" tIns="0" rIns="0" bIns="0" rtlCol="0" anchor="t"/>
          <a:lstStyle/>
          <a:p>
            <a:pPr marL="0" indent="0" algn="ctr">
              <a:lnSpc>
                <a:spcPts val="2500"/>
              </a:lnSpc>
              <a:buNone/>
            </a:pPr>
            <a:r>
              <a:rPr lang="en-US" sz="2000" dirty="0">
                <a:solidFill>
                  <a:srgbClr val="DCD7E5"/>
                </a:solidFill>
                <a:latin typeface="Montserrat" pitchFamily="34" charset="0"/>
                <a:ea typeface="Montserrat" pitchFamily="34" charset="-122"/>
                <a:cs typeface="Montserrat" pitchFamily="34" charset="-120"/>
              </a:rPr>
              <a:t>Initialization</a:t>
            </a:r>
            <a:endParaRPr lang="en-US" sz="2000" dirty="0"/>
          </a:p>
        </p:txBody>
      </p:sp>
      <p:sp>
        <p:nvSpPr>
          <p:cNvPr id="13" name="Text 11"/>
          <p:cNvSpPr/>
          <p:nvPr/>
        </p:nvSpPr>
        <p:spPr>
          <a:xfrm>
            <a:off x="4276606" y="6340912"/>
            <a:ext cx="6077069" cy="1320165"/>
          </a:xfrm>
          <a:prstGeom prst="rect">
            <a:avLst/>
          </a:prstGeom>
          <a:noFill/>
          <a:ln/>
        </p:spPr>
        <p:txBody>
          <a:bodyPr wrap="square" lIns="0" tIns="0" rIns="0" bIns="0" rtlCol="0" anchor="t"/>
          <a:lstStyle/>
          <a:p>
            <a:pPr marL="0" indent="0" algn="ctr">
              <a:lnSpc>
                <a:spcPts val="2600"/>
              </a:lnSpc>
              <a:buNone/>
            </a:pPr>
            <a:r>
              <a:rPr lang="en-US" sz="1600" dirty="0">
                <a:solidFill>
                  <a:srgbClr val="DCD7E5"/>
                </a:solidFill>
                <a:latin typeface="Heebo" pitchFamily="34" charset="0"/>
                <a:ea typeface="Heebo" pitchFamily="34" charset="-122"/>
                <a:cs typeface="Heebo" pitchFamily="34" charset="-120"/>
              </a:rPr>
              <a:t>Initialization sets the initial value of a variable. This value is stored in the memory space allocated for the variable. To initialize the `age` variable to 25, you would write: ```int age = 25; ``` This code declares `age` as an integer and assigns it the value 25.</a:t>
            </a:r>
            <a:endParaRPr lang="en-US" sz="1600" dirty="0"/>
          </a:p>
        </p:txBody>
      </p:sp>
      <p:sp>
        <p:nvSpPr>
          <p:cNvPr id="14" name="Shape 12"/>
          <p:cNvSpPr/>
          <p:nvPr/>
        </p:nvSpPr>
        <p:spPr>
          <a:xfrm>
            <a:off x="10651808" y="4243745"/>
            <a:ext cx="22860" cy="722233"/>
          </a:xfrm>
          <a:prstGeom prst="roundRect">
            <a:avLst>
              <a:gd name="adj" fmla="val 379180"/>
            </a:avLst>
          </a:prstGeom>
          <a:solidFill>
            <a:srgbClr val="4A2C85"/>
          </a:solidFill>
          <a:ln/>
        </p:spPr>
      </p:sp>
      <p:sp>
        <p:nvSpPr>
          <p:cNvPr id="15" name="Shape 13"/>
          <p:cNvSpPr/>
          <p:nvPr/>
        </p:nvSpPr>
        <p:spPr>
          <a:xfrm>
            <a:off x="10431066" y="4733806"/>
            <a:ext cx="464344" cy="464344"/>
          </a:xfrm>
          <a:prstGeom prst="roundRect">
            <a:avLst>
              <a:gd name="adj" fmla="val 18667"/>
            </a:avLst>
          </a:prstGeom>
          <a:solidFill>
            <a:srgbClr val="31136C"/>
          </a:solidFill>
          <a:ln w="7620">
            <a:solidFill>
              <a:srgbClr val="4A2C85"/>
            </a:solidFill>
            <a:prstDash val="solid"/>
          </a:ln>
        </p:spPr>
      </p:sp>
      <p:sp>
        <p:nvSpPr>
          <p:cNvPr id="16" name="Text 14"/>
          <p:cNvSpPr/>
          <p:nvPr/>
        </p:nvSpPr>
        <p:spPr>
          <a:xfrm>
            <a:off x="10575965" y="4811197"/>
            <a:ext cx="174546" cy="309563"/>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3</a:t>
            </a:r>
            <a:endParaRPr lang="en-US" sz="2400" dirty="0"/>
          </a:p>
        </p:txBody>
      </p:sp>
      <p:sp>
        <p:nvSpPr>
          <p:cNvPr id="17" name="Text 15"/>
          <p:cNvSpPr/>
          <p:nvPr/>
        </p:nvSpPr>
        <p:spPr>
          <a:xfrm>
            <a:off x="8095417" y="2600920"/>
            <a:ext cx="5135642" cy="322421"/>
          </a:xfrm>
          <a:prstGeom prst="rect">
            <a:avLst/>
          </a:prstGeom>
          <a:noFill/>
          <a:ln/>
        </p:spPr>
        <p:txBody>
          <a:bodyPr wrap="none" lIns="0" tIns="0" rIns="0" bIns="0" rtlCol="0" anchor="t"/>
          <a:lstStyle/>
          <a:p>
            <a:pPr marL="0" indent="0" algn="ctr">
              <a:lnSpc>
                <a:spcPts val="2500"/>
              </a:lnSpc>
              <a:buNone/>
            </a:pPr>
            <a:r>
              <a:rPr lang="en-US" sz="2000" dirty="0">
                <a:solidFill>
                  <a:srgbClr val="DCD7E5"/>
                </a:solidFill>
                <a:latin typeface="Montserrat" pitchFamily="34" charset="0"/>
                <a:ea typeface="Montserrat" pitchFamily="34" charset="-122"/>
                <a:cs typeface="Montserrat" pitchFamily="34" charset="-120"/>
              </a:rPr>
              <a:t>Combined Declaration and Initialization</a:t>
            </a:r>
            <a:endParaRPr lang="en-US" sz="2000" dirty="0"/>
          </a:p>
        </p:txBody>
      </p:sp>
      <p:sp>
        <p:nvSpPr>
          <p:cNvPr id="18" name="Text 16"/>
          <p:cNvSpPr/>
          <p:nvPr/>
        </p:nvSpPr>
        <p:spPr>
          <a:xfrm>
            <a:off x="7624643" y="3047167"/>
            <a:ext cx="6077188" cy="990124"/>
          </a:xfrm>
          <a:prstGeom prst="rect">
            <a:avLst/>
          </a:prstGeom>
          <a:noFill/>
          <a:ln/>
        </p:spPr>
        <p:txBody>
          <a:bodyPr wrap="square" lIns="0" tIns="0" rIns="0" bIns="0" rtlCol="0" anchor="t"/>
          <a:lstStyle/>
          <a:p>
            <a:pPr marL="0" indent="0" algn="ctr">
              <a:lnSpc>
                <a:spcPts val="2600"/>
              </a:lnSpc>
              <a:buNone/>
            </a:pPr>
            <a:r>
              <a:rPr lang="en-US" sz="1600" dirty="0">
                <a:solidFill>
                  <a:srgbClr val="DCD7E5"/>
                </a:solidFill>
                <a:latin typeface="Heebo" pitchFamily="34" charset="0"/>
                <a:ea typeface="Heebo" pitchFamily="34" charset="-122"/>
                <a:cs typeface="Heebo" pitchFamily="34" charset="-120"/>
              </a:rPr>
              <a:t>You can declare and initialize a variable in one step. For example: ```float salary = 45000.50; ``` This line declares `salary` as a float and sets its value to 45000.50 at the same time.</a:t>
            </a:r>
            <a:endParaRPr lang="en-US" sz="1600" dirty="0"/>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4628" y="668655"/>
            <a:ext cx="12961144" cy="1490663"/>
          </a:xfrm>
          <a:prstGeom prst="rect">
            <a:avLst/>
          </a:prstGeom>
          <a:noFill/>
          <a:ln/>
        </p:spPr>
        <p:txBody>
          <a:bodyPr wrap="square" lIns="0" tIns="0" rIns="0" bIns="0" rtlCol="0" anchor="t"/>
          <a:lstStyle/>
          <a:p>
            <a:pPr marL="0" indent="0">
              <a:lnSpc>
                <a:spcPts val="5850"/>
              </a:lnSpc>
              <a:buNone/>
            </a:pPr>
            <a:r>
              <a:rPr lang="en-US" sz="4650" dirty="0">
                <a:solidFill>
                  <a:srgbClr val="F2F0F4"/>
                </a:solidFill>
                <a:latin typeface="Montserrat" pitchFamily="34" charset="0"/>
                <a:ea typeface="Montserrat" pitchFamily="34" charset="-122"/>
                <a:cs typeface="Montserrat" pitchFamily="34" charset="-120"/>
              </a:rPr>
              <a:t>Keywords and Identifiers: Building Blocks of C Programs</a:t>
            </a:r>
            <a:endParaRPr lang="en-US" sz="4650" dirty="0"/>
          </a:p>
        </p:txBody>
      </p:sp>
      <p:sp>
        <p:nvSpPr>
          <p:cNvPr id="3" name="Shape 1"/>
          <p:cNvSpPr/>
          <p:nvPr/>
        </p:nvSpPr>
        <p:spPr>
          <a:xfrm>
            <a:off x="834628" y="2636282"/>
            <a:ext cx="6361390" cy="2152293"/>
          </a:xfrm>
          <a:prstGeom prst="roundRect">
            <a:avLst>
              <a:gd name="adj" fmla="val 4654"/>
            </a:avLst>
          </a:prstGeom>
          <a:solidFill>
            <a:srgbClr val="31136C"/>
          </a:solidFill>
          <a:ln w="7620">
            <a:solidFill>
              <a:srgbClr val="4A2C85"/>
            </a:solidFill>
            <a:prstDash val="solid"/>
          </a:ln>
        </p:spPr>
      </p:sp>
      <p:sp>
        <p:nvSpPr>
          <p:cNvPr id="4" name="Text 2"/>
          <p:cNvSpPr/>
          <p:nvPr/>
        </p:nvSpPr>
        <p:spPr>
          <a:xfrm>
            <a:off x="1080730" y="2882384"/>
            <a:ext cx="2981206" cy="372666"/>
          </a:xfrm>
          <a:prstGeom prst="rect">
            <a:avLst/>
          </a:prstGeom>
          <a:noFill/>
          <a:ln/>
        </p:spPr>
        <p:txBody>
          <a:bodyPr wrap="none" lIns="0" tIns="0" rIns="0" bIns="0" rtlCol="0" anchor="t"/>
          <a:lstStyle/>
          <a:p>
            <a:pPr marL="0" indent="0">
              <a:lnSpc>
                <a:spcPts val="2900"/>
              </a:lnSpc>
              <a:buNone/>
            </a:pPr>
            <a:r>
              <a:rPr lang="en-US" sz="2300" dirty="0">
                <a:solidFill>
                  <a:srgbClr val="DCD7E5"/>
                </a:solidFill>
                <a:latin typeface="Montserrat" pitchFamily="34" charset="0"/>
                <a:ea typeface="Montserrat" pitchFamily="34" charset="-122"/>
                <a:cs typeface="Montserrat" pitchFamily="34" charset="-120"/>
              </a:rPr>
              <a:t>Keywords</a:t>
            </a:r>
            <a:endParaRPr lang="en-US" sz="2300" dirty="0"/>
          </a:p>
        </p:txBody>
      </p:sp>
      <p:sp>
        <p:nvSpPr>
          <p:cNvPr id="5" name="Text 3"/>
          <p:cNvSpPr/>
          <p:nvPr/>
        </p:nvSpPr>
        <p:spPr>
          <a:xfrm>
            <a:off x="1080730" y="3398044"/>
            <a:ext cx="5869186" cy="1144429"/>
          </a:xfrm>
          <a:prstGeom prst="rect">
            <a:avLst/>
          </a:prstGeom>
          <a:noFill/>
          <a:ln/>
        </p:spPr>
        <p:txBody>
          <a:bodyPr wrap="squar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Keywords are reserved words in C with specific meanings. They are like building blocks for your code. You can't use them for names like variables.</a:t>
            </a:r>
            <a:endParaRPr lang="en-US" sz="1850" dirty="0"/>
          </a:p>
        </p:txBody>
      </p:sp>
      <p:sp>
        <p:nvSpPr>
          <p:cNvPr id="6" name="Shape 4"/>
          <p:cNvSpPr/>
          <p:nvPr/>
        </p:nvSpPr>
        <p:spPr>
          <a:xfrm>
            <a:off x="7434501" y="2636282"/>
            <a:ext cx="6361390" cy="2152293"/>
          </a:xfrm>
          <a:prstGeom prst="roundRect">
            <a:avLst>
              <a:gd name="adj" fmla="val 4654"/>
            </a:avLst>
          </a:prstGeom>
          <a:solidFill>
            <a:srgbClr val="31136C"/>
          </a:solidFill>
          <a:ln w="7620">
            <a:solidFill>
              <a:srgbClr val="4A2C85"/>
            </a:solidFill>
            <a:prstDash val="solid"/>
          </a:ln>
        </p:spPr>
      </p:sp>
      <p:sp>
        <p:nvSpPr>
          <p:cNvPr id="7" name="Text 5"/>
          <p:cNvSpPr/>
          <p:nvPr/>
        </p:nvSpPr>
        <p:spPr>
          <a:xfrm>
            <a:off x="7680603" y="2882384"/>
            <a:ext cx="2981206" cy="372666"/>
          </a:xfrm>
          <a:prstGeom prst="rect">
            <a:avLst/>
          </a:prstGeom>
          <a:noFill/>
          <a:ln/>
        </p:spPr>
        <p:txBody>
          <a:bodyPr wrap="none" lIns="0" tIns="0" rIns="0" bIns="0" rtlCol="0" anchor="t"/>
          <a:lstStyle/>
          <a:p>
            <a:pPr marL="0" indent="0">
              <a:lnSpc>
                <a:spcPts val="2900"/>
              </a:lnSpc>
              <a:buNone/>
            </a:pPr>
            <a:r>
              <a:rPr lang="en-US" sz="2300" dirty="0">
                <a:solidFill>
                  <a:srgbClr val="DCD7E5"/>
                </a:solidFill>
                <a:latin typeface="Montserrat" pitchFamily="34" charset="0"/>
                <a:ea typeface="Montserrat" pitchFamily="34" charset="-122"/>
                <a:cs typeface="Montserrat" pitchFamily="34" charset="-120"/>
              </a:rPr>
              <a:t>Identifiers</a:t>
            </a:r>
            <a:endParaRPr lang="en-US" sz="2300" dirty="0"/>
          </a:p>
        </p:txBody>
      </p:sp>
      <p:sp>
        <p:nvSpPr>
          <p:cNvPr id="8" name="Text 6"/>
          <p:cNvSpPr/>
          <p:nvPr/>
        </p:nvSpPr>
        <p:spPr>
          <a:xfrm>
            <a:off x="7680603" y="3398044"/>
            <a:ext cx="5869186" cy="1144429"/>
          </a:xfrm>
          <a:prstGeom prst="rect">
            <a:avLst/>
          </a:prstGeom>
          <a:noFill/>
          <a:ln/>
        </p:spPr>
        <p:txBody>
          <a:bodyPr wrap="squar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Identifiers are names you choose for things in your program, like variables or functions. They help organize your code.</a:t>
            </a:r>
            <a:endParaRPr lang="en-US" sz="1850" dirty="0"/>
          </a:p>
        </p:txBody>
      </p:sp>
      <p:sp>
        <p:nvSpPr>
          <p:cNvPr id="9" name="Shape 7"/>
          <p:cNvSpPr/>
          <p:nvPr/>
        </p:nvSpPr>
        <p:spPr>
          <a:xfrm>
            <a:off x="834628" y="5027057"/>
            <a:ext cx="6361390" cy="2533769"/>
          </a:xfrm>
          <a:prstGeom prst="roundRect">
            <a:avLst>
              <a:gd name="adj" fmla="val 3953"/>
            </a:avLst>
          </a:prstGeom>
          <a:solidFill>
            <a:srgbClr val="31136C"/>
          </a:solidFill>
          <a:ln w="7620">
            <a:solidFill>
              <a:srgbClr val="4A2C85"/>
            </a:solidFill>
            <a:prstDash val="solid"/>
          </a:ln>
        </p:spPr>
      </p:sp>
      <p:sp>
        <p:nvSpPr>
          <p:cNvPr id="10" name="Text 8"/>
          <p:cNvSpPr/>
          <p:nvPr/>
        </p:nvSpPr>
        <p:spPr>
          <a:xfrm>
            <a:off x="1080730" y="5273159"/>
            <a:ext cx="2981206" cy="372666"/>
          </a:xfrm>
          <a:prstGeom prst="rect">
            <a:avLst/>
          </a:prstGeom>
          <a:noFill/>
          <a:ln/>
        </p:spPr>
        <p:txBody>
          <a:bodyPr wrap="none" lIns="0" tIns="0" rIns="0" bIns="0" rtlCol="0" anchor="t"/>
          <a:lstStyle/>
          <a:p>
            <a:pPr marL="0" indent="0">
              <a:lnSpc>
                <a:spcPts val="2900"/>
              </a:lnSpc>
              <a:buNone/>
            </a:pPr>
            <a:r>
              <a:rPr lang="en-US" sz="2300" dirty="0">
                <a:solidFill>
                  <a:srgbClr val="DCD7E5"/>
                </a:solidFill>
                <a:latin typeface="Montserrat" pitchFamily="34" charset="0"/>
                <a:ea typeface="Montserrat" pitchFamily="34" charset="-122"/>
                <a:cs typeface="Montserrat" pitchFamily="34" charset="-120"/>
              </a:rPr>
              <a:t>Identifier Rules</a:t>
            </a:r>
            <a:endParaRPr lang="en-US" sz="2300" dirty="0"/>
          </a:p>
        </p:txBody>
      </p:sp>
      <p:sp>
        <p:nvSpPr>
          <p:cNvPr id="11" name="Text 9"/>
          <p:cNvSpPr/>
          <p:nvPr/>
        </p:nvSpPr>
        <p:spPr>
          <a:xfrm>
            <a:off x="1080730" y="5788819"/>
            <a:ext cx="5869186" cy="1525905"/>
          </a:xfrm>
          <a:prstGeom prst="rect">
            <a:avLst/>
          </a:prstGeom>
          <a:noFill/>
          <a:ln/>
        </p:spPr>
        <p:txBody>
          <a:bodyPr wrap="square" lIns="0" tIns="0" rIns="0" bIns="0" rtlCol="0" anchor="t"/>
          <a:lstStyle/>
          <a:p>
            <a:pPr marL="0" indent="0">
              <a:lnSpc>
                <a:spcPts val="3000"/>
              </a:lnSpc>
              <a:buNone/>
            </a:pPr>
            <a:r>
              <a:rPr lang="en-US" sz="1850" dirty="0">
                <a:solidFill>
                  <a:srgbClr val="DCD7E5"/>
                </a:solidFill>
                <a:latin typeface="Heebo" pitchFamily="34" charset="0"/>
                <a:ea typeface="Heebo" pitchFamily="34" charset="-122"/>
                <a:cs typeface="Heebo" pitchFamily="34" charset="-120"/>
              </a:rPr>
              <a:t>Identifiers must start with a letter or underscore (_), can include letters, numbers, and underscores, and can't use spaces or special characters. They also cannot be keywords.</a:t>
            </a:r>
            <a:endParaRPr lang="en-US" sz="1850" dirty="0"/>
          </a:p>
        </p:txBody>
      </p:sp>
      <p:sp>
        <p:nvSpPr>
          <p:cNvPr id="12" name="Shape 10"/>
          <p:cNvSpPr/>
          <p:nvPr/>
        </p:nvSpPr>
        <p:spPr>
          <a:xfrm>
            <a:off x="7434501" y="5027057"/>
            <a:ext cx="6361390" cy="2533769"/>
          </a:xfrm>
          <a:prstGeom prst="roundRect">
            <a:avLst>
              <a:gd name="adj" fmla="val 3953"/>
            </a:avLst>
          </a:prstGeom>
          <a:solidFill>
            <a:srgbClr val="31136C"/>
          </a:solidFill>
          <a:ln w="7620">
            <a:solidFill>
              <a:srgbClr val="4A2C85"/>
            </a:solidFill>
            <a:prstDash val="solid"/>
          </a:ln>
        </p:spPr>
      </p:sp>
      <p:sp>
        <p:nvSpPr>
          <p:cNvPr id="13" name="Text 11"/>
          <p:cNvSpPr/>
          <p:nvPr/>
        </p:nvSpPr>
        <p:spPr>
          <a:xfrm>
            <a:off x="7680603" y="5273159"/>
            <a:ext cx="3395067" cy="372666"/>
          </a:xfrm>
          <a:prstGeom prst="rect">
            <a:avLst/>
          </a:prstGeom>
          <a:noFill/>
          <a:ln/>
        </p:spPr>
        <p:txBody>
          <a:bodyPr wrap="none" lIns="0" tIns="0" rIns="0" bIns="0" rtlCol="0" anchor="t"/>
          <a:lstStyle/>
          <a:p>
            <a:pPr marL="0" indent="0">
              <a:lnSpc>
                <a:spcPts val="2900"/>
              </a:lnSpc>
              <a:buNone/>
            </a:pPr>
            <a:r>
              <a:rPr lang="en-US" sz="2300" dirty="0">
                <a:solidFill>
                  <a:srgbClr val="DCD7E5"/>
                </a:solidFill>
                <a:latin typeface="Montserrat" pitchFamily="34" charset="0"/>
                <a:ea typeface="Montserrat" pitchFamily="34" charset="-122"/>
                <a:cs typeface="Montserrat" pitchFamily="34" charset="-120"/>
              </a:rPr>
              <a:t>Examples of Identifiers</a:t>
            </a:r>
            <a:endParaRPr lang="en-US" sz="2300" dirty="0"/>
          </a:p>
        </p:txBody>
      </p:sp>
      <p:sp>
        <p:nvSpPr>
          <p:cNvPr id="14" name="Shape 12"/>
          <p:cNvSpPr/>
          <p:nvPr/>
        </p:nvSpPr>
        <p:spPr>
          <a:xfrm>
            <a:off x="7680603" y="5914073"/>
            <a:ext cx="5869186" cy="1120616"/>
          </a:xfrm>
          <a:prstGeom prst="roundRect">
            <a:avLst>
              <a:gd name="adj" fmla="val 8939"/>
            </a:avLst>
          </a:prstGeom>
          <a:solidFill>
            <a:srgbClr val="1E0C41"/>
          </a:solidFill>
          <a:ln/>
        </p:spPr>
      </p:sp>
      <p:sp>
        <p:nvSpPr>
          <p:cNvPr id="15" name="Shape 13"/>
          <p:cNvSpPr/>
          <p:nvPr/>
        </p:nvSpPr>
        <p:spPr>
          <a:xfrm>
            <a:off x="7668697" y="5914073"/>
            <a:ext cx="5892998" cy="1120616"/>
          </a:xfrm>
          <a:prstGeom prst="roundRect">
            <a:avLst>
              <a:gd name="adj" fmla="val 3192"/>
            </a:avLst>
          </a:prstGeom>
          <a:solidFill>
            <a:srgbClr val="1E0C41"/>
          </a:solidFill>
          <a:ln/>
        </p:spPr>
      </p:sp>
      <p:sp>
        <p:nvSpPr>
          <p:cNvPr id="16" name="Text 14"/>
          <p:cNvSpPr/>
          <p:nvPr/>
        </p:nvSpPr>
        <p:spPr>
          <a:xfrm>
            <a:off x="7907179" y="6092904"/>
            <a:ext cx="5416034" cy="762953"/>
          </a:xfrm>
          <a:prstGeom prst="rect">
            <a:avLst/>
          </a:prstGeom>
          <a:noFill/>
          <a:ln/>
        </p:spPr>
        <p:txBody>
          <a:bodyPr wrap="square" lIns="0" tIns="0" rIns="0" bIns="0" rtlCol="0" anchor="t"/>
          <a:lstStyle/>
          <a:p>
            <a:pPr marL="0" indent="0">
              <a:lnSpc>
                <a:spcPts val="3000"/>
              </a:lnSpc>
              <a:buNone/>
            </a:pPr>
            <a:r>
              <a:rPr lang="en-US" sz="1850" dirty="0">
                <a:solidFill>
                  <a:srgbClr val="DCD7E5"/>
                </a:solidFill>
                <a:highlight>
                  <a:srgbClr val="1E0C41"/>
                </a:highlight>
                <a:latin typeface="Consolas" pitchFamily="34" charset="0"/>
                <a:ea typeface="Consolas" pitchFamily="34" charset="-122"/>
                <a:cs typeface="Consolas" pitchFamily="34" charset="-120"/>
              </a:rPr>
              <a:t>int totalMarks; // Valid identifier</a:t>
            </a:r>
            <a:endParaRPr lang="en-US" sz="1850" dirty="0"/>
          </a:p>
          <a:p>
            <a:pPr marL="0" indent="0">
              <a:lnSpc>
                <a:spcPts val="3000"/>
              </a:lnSpc>
              <a:buNone/>
            </a:pPr>
            <a:r>
              <a:rPr lang="en-US" sz="1850" dirty="0">
                <a:solidFill>
                  <a:srgbClr val="DCD7E5"/>
                </a:solidFill>
                <a:highlight>
                  <a:srgbClr val="1E0C41"/>
                </a:highlight>
                <a:latin typeface="Consolas" pitchFamily="34" charset="0"/>
                <a:ea typeface="Consolas" pitchFamily="34" charset="-122"/>
                <a:cs typeface="Consolas" pitchFamily="34" charset="-120"/>
              </a:rPr>
              <a:t>float averageScore; // Valid identifier</a:t>
            </a:r>
            <a:endParaRPr lang="en-US" sz="1850" dirty="0"/>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267"/>
          </a:xfrm>
          <a:prstGeom prst="rect">
            <a:avLst/>
          </a:prstGeom>
        </p:spPr>
      </p:pic>
      <p:sp>
        <p:nvSpPr>
          <p:cNvPr id="3" name="Text 0"/>
          <p:cNvSpPr/>
          <p:nvPr/>
        </p:nvSpPr>
        <p:spPr>
          <a:xfrm>
            <a:off x="605790" y="475893"/>
            <a:ext cx="7932420" cy="1081802"/>
          </a:xfrm>
          <a:prstGeom prst="rect">
            <a:avLst/>
          </a:prstGeom>
          <a:noFill/>
          <a:ln/>
        </p:spPr>
        <p:txBody>
          <a:bodyPr wrap="square" lIns="0" tIns="0" rIns="0" bIns="0" rtlCol="0" anchor="t"/>
          <a:lstStyle/>
          <a:p>
            <a:pPr marL="0" indent="0">
              <a:lnSpc>
                <a:spcPts val="4250"/>
              </a:lnSpc>
              <a:buNone/>
            </a:pPr>
            <a:r>
              <a:rPr lang="en-US" sz="3400" dirty="0">
                <a:solidFill>
                  <a:srgbClr val="F2F0F4"/>
                </a:solidFill>
                <a:latin typeface="Montserrat" pitchFamily="34" charset="0"/>
                <a:ea typeface="Montserrat" pitchFamily="34" charset="-122"/>
                <a:cs typeface="Montserrat" pitchFamily="34" charset="-120"/>
              </a:rPr>
              <a:t>Constants and Literals: Representing Fixed Values</a:t>
            </a:r>
            <a:endParaRPr lang="en-US" sz="3400" dirty="0"/>
          </a:p>
        </p:txBody>
      </p:sp>
      <p:pic>
        <p:nvPicPr>
          <p:cNvPr id="4" name="Image 1" descr="preencoded.png"/>
          <p:cNvPicPr>
            <a:picLocks noChangeAspect="1"/>
          </p:cNvPicPr>
          <p:nvPr/>
        </p:nvPicPr>
        <p:blipFill>
          <a:blip r:embed="rId4"/>
          <a:stretch>
            <a:fillRect/>
          </a:stretch>
        </p:blipFill>
        <p:spPr>
          <a:xfrm>
            <a:off x="605790" y="1817251"/>
            <a:ext cx="865465" cy="1827967"/>
          </a:xfrm>
          <a:prstGeom prst="rect">
            <a:avLst/>
          </a:prstGeom>
        </p:spPr>
      </p:pic>
      <p:sp>
        <p:nvSpPr>
          <p:cNvPr id="5" name="Text 1"/>
          <p:cNvSpPr/>
          <p:nvPr/>
        </p:nvSpPr>
        <p:spPr>
          <a:xfrm>
            <a:off x="1730812" y="1990249"/>
            <a:ext cx="2163604" cy="270391"/>
          </a:xfrm>
          <a:prstGeom prst="rect">
            <a:avLst/>
          </a:prstGeom>
          <a:noFill/>
          <a:ln/>
        </p:spPr>
        <p:txBody>
          <a:bodyPr wrap="none" lIns="0" tIns="0" rIns="0" bIns="0" rtlCol="0" anchor="t"/>
          <a:lstStyle/>
          <a:p>
            <a:pPr marL="0" indent="0" algn="l">
              <a:lnSpc>
                <a:spcPts val="2100"/>
              </a:lnSpc>
              <a:buNone/>
            </a:pPr>
            <a:r>
              <a:rPr lang="en-US" sz="1700" dirty="0">
                <a:solidFill>
                  <a:srgbClr val="DCD7E5"/>
                </a:solidFill>
                <a:latin typeface="Montserrat" pitchFamily="34" charset="0"/>
                <a:ea typeface="Montserrat" pitchFamily="34" charset="-122"/>
                <a:cs typeface="Montserrat" pitchFamily="34" charset="-120"/>
              </a:rPr>
              <a:t>Constants</a:t>
            </a:r>
            <a:endParaRPr lang="en-US" sz="1700" dirty="0"/>
          </a:p>
        </p:txBody>
      </p:sp>
      <p:sp>
        <p:nvSpPr>
          <p:cNvPr id="6" name="Text 2"/>
          <p:cNvSpPr/>
          <p:nvPr/>
        </p:nvSpPr>
        <p:spPr>
          <a:xfrm>
            <a:off x="1730812" y="2364462"/>
            <a:ext cx="6807398" cy="1107758"/>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pitchFamily="34" charset="0"/>
                <a:ea typeface="Heebo" pitchFamily="34" charset="-122"/>
                <a:cs typeface="Heebo" pitchFamily="34" charset="-120"/>
              </a:rPr>
              <a:t>Constants represent fixed values that do not change during program execution. They are often used to represent values that should remain consistent throughout the program. You can define constants using the `const` keyword. For example: ```const int MAX_AGE = 100; ```</a:t>
            </a:r>
            <a:endParaRPr lang="en-US" sz="1350" dirty="0"/>
          </a:p>
        </p:txBody>
      </p:sp>
      <p:pic>
        <p:nvPicPr>
          <p:cNvPr id="7" name="Image 2" descr="preencoded.png"/>
          <p:cNvPicPr>
            <a:picLocks noChangeAspect="1"/>
          </p:cNvPicPr>
          <p:nvPr/>
        </p:nvPicPr>
        <p:blipFill>
          <a:blip r:embed="rId5"/>
          <a:stretch>
            <a:fillRect/>
          </a:stretch>
        </p:blipFill>
        <p:spPr>
          <a:xfrm>
            <a:off x="605790" y="3645218"/>
            <a:ext cx="865465" cy="1827967"/>
          </a:xfrm>
          <a:prstGeom prst="rect">
            <a:avLst/>
          </a:prstGeom>
        </p:spPr>
      </p:pic>
      <p:sp>
        <p:nvSpPr>
          <p:cNvPr id="8" name="Text 3"/>
          <p:cNvSpPr/>
          <p:nvPr/>
        </p:nvSpPr>
        <p:spPr>
          <a:xfrm>
            <a:off x="1730812" y="3818215"/>
            <a:ext cx="2163604" cy="270391"/>
          </a:xfrm>
          <a:prstGeom prst="rect">
            <a:avLst/>
          </a:prstGeom>
          <a:noFill/>
          <a:ln/>
        </p:spPr>
        <p:txBody>
          <a:bodyPr wrap="none" lIns="0" tIns="0" rIns="0" bIns="0" rtlCol="0" anchor="t"/>
          <a:lstStyle/>
          <a:p>
            <a:pPr marL="0" indent="0" algn="l">
              <a:lnSpc>
                <a:spcPts val="2100"/>
              </a:lnSpc>
              <a:buNone/>
            </a:pPr>
            <a:r>
              <a:rPr lang="en-US" sz="1700" dirty="0">
                <a:solidFill>
                  <a:srgbClr val="DCD7E5"/>
                </a:solidFill>
                <a:latin typeface="Montserrat" pitchFamily="34" charset="0"/>
                <a:ea typeface="Montserrat" pitchFamily="34" charset="-122"/>
                <a:cs typeface="Montserrat" pitchFamily="34" charset="-120"/>
              </a:rPr>
              <a:t>Literals</a:t>
            </a:r>
            <a:endParaRPr lang="en-US" sz="1700" dirty="0"/>
          </a:p>
        </p:txBody>
      </p:sp>
      <p:sp>
        <p:nvSpPr>
          <p:cNvPr id="9" name="Text 4"/>
          <p:cNvSpPr/>
          <p:nvPr/>
        </p:nvSpPr>
        <p:spPr>
          <a:xfrm>
            <a:off x="1730812" y="4192429"/>
            <a:ext cx="6807398" cy="1107758"/>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pitchFamily="34" charset="0"/>
                <a:ea typeface="Heebo" pitchFamily="34" charset="-122"/>
                <a:cs typeface="Heebo" pitchFamily="34" charset="-120"/>
              </a:rPr>
              <a:t>Literals are values that are directly assigned in your code. These values are treated as constants within the program. Examples include: * **Integer literals:** 25, 100, -5 * **Floating-point literals:** 3.14, 2.718 * **Character literals:** 'A', 'b', '!' * **String literals:** "Hello, World!"</a:t>
            </a:r>
            <a:endParaRPr lang="en-US" sz="1350" dirty="0"/>
          </a:p>
        </p:txBody>
      </p:sp>
      <p:pic>
        <p:nvPicPr>
          <p:cNvPr id="10" name="Image 3" descr="preencoded.png"/>
          <p:cNvPicPr>
            <a:picLocks noChangeAspect="1"/>
          </p:cNvPicPr>
          <p:nvPr/>
        </p:nvPicPr>
        <p:blipFill>
          <a:blip r:embed="rId6"/>
          <a:stretch>
            <a:fillRect/>
          </a:stretch>
        </p:blipFill>
        <p:spPr>
          <a:xfrm>
            <a:off x="605790" y="5473184"/>
            <a:ext cx="865465" cy="2282190"/>
          </a:xfrm>
          <a:prstGeom prst="rect">
            <a:avLst/>
          </a:prstGeom>
        </p:spPr>
      </p:pic>
      <p:sp>
        <p:nvSpPr>
          <p:cNvPr id="11" name="Text 5"/>
          <p:cNvSpPr/>
          <p:nvPr/>
        </p:nvSpPr>
        <p:spPr>
          <a:xfrm>
            <a:off x="1730812" y="5646182"/>
            <a:ext cx="2457093" cy="270391"/>
          </a:xfrm>
          <a:prstGeom prst="rect">
            <a:avLst/>
          </a:prstGeom>
          <a:noFill/>
          <a:ln/>
        </p:spPr>
        <p:txBody>
          <a:bodyPr wrap="none" lIns="0" tIns="0" rIns="0" bIns="0" rtlCol="0" anchor="t"/>
          <a:lstStyle/>
          <a:p>
            <a:pPr marL="0" indent="0" algn="l">
              <a:lnSpc>
                <a:spcPts val="2100"/>
              </a:lnSpc>
              <a:buNone/>
            </a:pPr>
            <a:r>
              <a:rPr lang="en-US" sz="1700" dirty="0">
                <a:solidFill>
                  <a:srgbClr val="DCD7E5"/>
                </a:solidFill>
                <a:latin typeface="Montserrat" pitchFamily="34" charset="0"/>
                <a:ea typeface="Montserrat" pitchFamily="34" charset="-122"/>
                <a:cs typeface="Montserrat" pitchFamily="34" charset="-120"/>
              </a:rPr>
              <a:t>Example Using Literals</a:t>
            </a:r>
            <a:endParaRPr lang="en-US" sz="1700" dirty="0"/>
          </a:p>
        </p:txBody>
      </p:sp>
      <p:sp>
        <p:nvSpPr>
          <p:cNvPr id="12" name="Text 6"/>
          <p:cNvSpPr/>
          <p:nvPr/>
        </p:nvSpPr>
        <p:spPr>
          <a:xfrm>
            <a:off x="1730812" y="6020395"/>
            <a:ext cx="6807398" cy="276939"/>
          </a:xfrm>
          <a:prstGeom prst="rect">
            <a:avLst/>
          </a:prstGeom>
          <a:noFill/>
          <a:ln/>
        </p:spPr>
        <p:txBody>
          <a:bodyPr wrap="none" lIns="0" tIns="0" rIns="0" bIns="0" rtlCol="0" anchor="t"/>
          <a:lstStyle/>
          <a:p>
            <a:pPr marL="0" indent="0" algn="l">
              <a:lnSpc>
                <a:spcPts val="2150"/>
              </a:lnSpc>
              <a:buNone/>
            </a:pPr>
            <a:r>
              <a:rPr lang="en-US" sz="1350" dirty="0">
                <a:solidFill>
                  <a:srgbClr val="DCD7E5"/>
                </a:solidFill>
                <a:latin typeface="Heebo" pitchFamily="34" charset="0"/>
                <a:ea typeface="Heebo" pitchFamily="34" charset="-122"/>
                <a:cs typeface="Heebo" pitchFamily="34" charset="-120"/>
              </a:rPr>
              <a:t>The following code demonstrates the use of literals:</a:t>
            </a:r>
            <a:endParaRPr lang="en-US" sz="1350" dirty="0"/>
          </a:p>
        </p:txBody>
      </p:sp>
      <p:sp>
        <p:nvSpPr>
          <p:cNvPr id="13" name="Shape 7"/>
          <p:cNvSpPr/>
          <p:nvPr/>
        </p:nvSpPr>
        <p:spPr>
          <a:xfrm>
            <a:off x="1730812" y="6492002"/>
            <a:ext cx="6807398" cy="1090374"/>
          </a:xfrm>
          <a:prstGeom prst="roundRect">
            <a:avLst>
              <a:gd name="adj" fmla="val 6667"/>
            </a:avLst>
          </a:prstGeom>
          <a:solidFill>
            <a:srgbClr val="1E0C41"/>
          </a:solidFill>
          <a:ln/>
        </p:spPr>
      </p:sp>
      <p:sp>
        <p:nvSpPr>
          <p:cNvPr id="14" name="Shape 8"/>
          <p:cNvSpPr/>
          <p:nvPr/>
        </p:nvSpPr>
        <p:spPr>
          <a:xfrm>
            <a:off x="1722239" y="6492002"/>
            <a:ext cx="6824543" cy="1090374"/>
          </a:xfrm>
          <a:prstGeom prst="roundRect">
            <a:avLst>
              <a:gd name="adj" fmla="val 2381"/>
            </a:avLst>
          </a:prstGeom>
          <a:solidFill>
            <a:srgbClr val="1E0C41"/>
          </a:solidFill>
          <a:ln/>
        </p:spPr>
      </p:sp>
      <p:sp>
        <p:nvSpPr>
          <p:cNvPr id="15" name="Text 9"/>
          <p:cNvSpPr/>
          <p:nvPr/>
        </p:nvSpPr>
        <p:spPr>
          <a:xfrm>
            <a:off x="1895237" y="6621780"/>
            <a:ext cx="6478548" cy="830818"/>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highlight>
                  <a:srgbClr val="1E0C41"/>
                </a:highlight>
                <a:latin typeface="Consolas" pitchFamily="34" charset="0"/>
                <a:ea typeface="Consolas" pitchFamily="34" charset="-122"/>
                <a:cs typeface="Consolas" pitchFamily="34" charset="-120"/>
              </a:rPr>
              <a:t>int a = 25; // Integer literal</a:t>
            </a:r>
            <a:endParaRPr lang="en-US" sz="1350" dirty="0"/>
          </a:p>
          <a:p>
            <a:pPr marL="0" indent="0" algn="l">
              <a:lnSpc>
                <a:spcPts val="2150"/>
              </a:lnSpc>
              <a:buNone/>
            </a:pPr>
            <a:r>
              <a:rPr lang="en-US" sz="1350" dirty="0">
                <a:solidFill>
                  <a:srgbClr val="DCD7E5"/>
                </a:solidFill>
                <a:highlight>
                  <a:srgbClr val="1E0C41"/>
                </a:highlight>
                <a:latin typeface="Consolas" pitchFamily="34" charset="0"/>
                <a:ea typeface="Consolas" pitchFamily="34" charset="-122"/>
                <a:cs typeface="Consolas" pitchFamily="34" charset="-120"/>
              </a:rPr>
              <a:t>float b = 3.14; // Floating-point literal</a:t>
            </a:r>
            <a:endParaRPr lang="en-US" sz="1350" dirty="0"/>
          </a:p>
          <a:p>
            <a:pPr marL="0" indent="0" algn="l">
              <a:lnSpc>
                <a:spcPts val="2150"/>
              </a:lnSpc>
              <a:buNone/>
            </a:pPr>
            <a:r>
              <a:rPr lang="en-US" sz="1350" dirty="0">
                <a:solidFill>
                  <a:srgbClr val="DCD7E5"/>
                </a:solidFill>
                <a:highlight>
                  <a:srgbClr val="1E0C41"/>
                </a:highlight>
                <a:latin typeface="Consolas" pitchFamily="34" charset="0"/>
                <a:ea typeface="Consolas" pitchFamily="34" charset="-122"/>
                <a:cs typeface="Consolas" pitchFamily="34" charset="-120"/>
              </a:rPr>
              <a:t>char c = 'A'; // Character literal</a:t>
            </a:r>
            <a:endParaRPr lang="en-US" sz="1350" dirty="0"/>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17126" y="646867"/>
            <a:ext cx="12996148" cy="1459230"/>
          </a:xfrm>
          <a:prstGeom prst="rect">
            <a:avLst/>
          </a:prstGeom>
          <a:noFill/>
          <a:ln/>
        </p:spPr>
        <p:txBody>
          <a:bodyPr wrap="square" lIns="0" tIns="0" rIns="0" bIns="0" rtlCol="0" anchor="t"/>
          <a:lstStyle/>
          <a:p>
            <a:pPr marL="0" indent="0">
              <a:lnSpc>
                <a:spcPts val="5700"/>
              </a:lnSpc>
              <a:buNone/>
            </a:pPr>
            <a:r>
              <a:rPr lang="en-US" sz="4550" dirty="0">
                <a:solidFill>
                  <a:srgbClr val="F2F0F4"/>
                </a:solidFill>
                <a:latin typeface="Montserrat" pitchFamily="34" charset="0"/>
                <a:ea typeface="Montserrat" pitchFamily="34" charset="-122"/>
                <a:cs typeface="Montserrat" pitchFamily="34" charset="-120"/>
              </a:rPr>
              <a:t>Key Concepts: Understanding Data Types and Naming Conventions</a:t>
            </a:r>
            <a:endParaRPr lang="en-US" sz="4550" dirty="0"/>
          </a:p>
        </p:txBody>
      </p:sp>
      <p:sp>
        <p:nvSpPr>
          <p:cNvPr id="3" name="Shape 1"/>
          <p:cNvSpPr/>
          <p:nvPr/>
        </p:nvSpPr>
        <p:spPr>
          <a:xfrm>
            <a:off x="817126" y="2573060"/>
            <a:ext cx="12996148" cy="5009555"/>
          </a:xfrm>
          <a:prstGeom prst="roundRect">
            <a:avLst>
              <a:gd name="adj" fmla="val 1958"/>
            </a:avLst>
          </a:prstGeom>
          <a:noFill/>
          <a:ln w="7620">
            <a:solidFill>
              <a:srgbClr val="FFFFFF">
                <a:alpha val="24000"/>
              </a:srgbClr>
            </a:solidFill>
            <a:prstDash val="solid"/>
          </a:ln>
        </p:spPr>
      </p:sp>
      <p:sp>
        <p:nvSpPr>
          <p:cNvPr id="4" name="Shape 2"/>
          <p:cNvSpPr/>
          <p:nvPr/>
        </p:nvSpPr>
        <p:spPr>
          <a:xfrm>
            <a:off x="824746" y="2580680"/>
            <a:ext cx="12980908" cy="668774"/>
          </a:xfrm>
          <a:prstGeom prst="rect">
            <a:avLst/>
          </a:prstGeom>
          <a:solidFill>
            <a:srgbClr val="FFFFFF">
              <a:alpha val="4000"/>
            </a:srgbClr>
          </a:solidFill>
          <a:ln/>
        </p:spPr>
      </p:sp>
      <p:sp>
        <p:nvSpPr>
          <p:cNvPr id="5" name="Text 3"/>
          <p:cNvSpPr/>
          <p:nvPr/>
        </p:nvSpPr>
        <p:spPr>
          <a:xfrm>
            <a:off x="1058347" y="2728317"/>
            <a:ext cx="3857030" cy="373499"/>
          </a:xfrm>
          <a:prstGeom prst="rect">
            <a:avLst/>
          </a:prstGeom>
          <a:noFill/>
          <a:ln/>
        </p:spPr>
        <p:txBody>
          <a:bodyPr wrap="none" lIns="0" tIns="0" rIns="0" bIns="0" rtlCol="0" anchor="t"/>
          <a:lstStyle/>
          <a:p>
            <a:pPr marL="0" indent="0">
              <a:lnSpc>
                <a:spcPts val="2900"/>
              </a:lnSpc>
              <a:buNone/>
            </a:pPr>
            <a:r>
              <a:rPr lang="en-US" sz="1800" dirty="0">
                <a:solidFill>
                  <a:srgbClr val="DCD7E5"/>
                </a:solidFill>
                <a:latin typeface="Heebo" pitchFamily="34" charset="0"/>
                <a:ea typeface="Heebo" pitchFamily="34" charset="-122"/>
                <a:cs typeface="Heebo" pitchFamily="34" charset="-120"/>
              </a:rPr>
              <a:t>Concept</a:t>
            </a:r>
            <a:endParaRPr lang="en-US" sz="1800" dirty="0"/>
          </a:p>
        </p:txBody>
      </p:sp>
      <p:sp>
        <p:nvSpPr>
          <p:cNvPr id="6" name="Text 4"/>
          <p:cNvSpPr/>
          <p:nvPr/>
        </p:nvSpPr>
        <p:spPr>
          <a:xfrm>
            <a:off x="5389959" y="2728317"/>
            <a:ext cx="3851910" cy="373499"/>
          </a:xfrm>
          <a:prstGeom prst="rect">
            <a:avLst/>
          </a:prstGeom>
          <a:noFill/>
          <a:ln/>
        </p:spPr>
        <p:txBody>
          <a:bodyPr wrap="none" lIns="0" tIns="0" rIns="0" bIns="0" rtlCol="0" anchor="t"/>
          <a:lstStyle/>
          <a:p>
            <a:pPr marL="0" indent="0">
              <a:lnSpc>
                <a:spcPts val="2900"/>
              </a:lnSpc>
              <a:buNone/>
            </a:pPr>
            <a:r>
              <a:rPr lang="en-US" sz="1800" dirty="0">
                <a:solidFill>
                  <a:srgbClr val="DCD7E5"/>
                </a:solidFill>
                <a:latin typeface="Heebo" pitchFamily="34" charset="0"/>
                <a:ea typeface="Heebo" pitchFamily="34" charset="-122"/>
                <a:cs typeface="Heebo" pitchFamily="34" charset="-120"/>
              </a:rPr>
              <a:t>Explanation</a:t>
            </a:r>
            <a:endParaRPr lang="en-US" sz="1800" dirty="0"/>
          </a:p>
        </p:txBody>
      </p:sp>
      <p:sp>
        <p:nvSpPr>
          <p:cNvPr id="7" name="Text 5"/>
          <p:cNvSpPr/>
          <p:nvPr/>
        </p:nvSpPr>
        <p:spPr>
          <a:xfrm>
            <a:off x="9716453" y="2728317"/>
            <a:ext cx="3855720" cy="373499"/>
          </a:xfrm>
          <a:prstGeom prst="rect">
            <a:avLst/>
          </a:prstGeom>
          <a:noFill/>
          <a:ln/>
        </p:spPr>
        <p:txBody>
          <a:bodyPr wrap="none" lIns="0" tIns="0" rIns="0" bIns="0" rtlCol="0" anchor="t"/>
          <a:lstStyle/>
          <a:p>
            <a:pPr marL="0" indent="0">
              <a:lnSpc>
                <a:spcPts val="2900"/>
              </a:lnSpc>
              <a:buNone/>
            </a:pPr>
            <a:r>
              <a:rPr lang="en-US" sz="1800" dirty="0">
                <a:solidFill>
                  <a:srgbClr val="DCD7E5"/>
                </a:solidFill>
                <a:latin typeface="Heebo" pitchFamily="34" charset="0"/>
                <a:ea typeface="Heebo" pitchFamily="34" charset="-122"/>
                <a:cs typeface="Heebo" pitchFamily="34" charset="-120"/>
              </a:rPr>
              <a:t>Example</a:t>
            </a:r>
            <a:endParaRPr lang="en-US" sz="1800" dirty="0"/>
          </a:p>
        </p:txBody>
      </p:sp>
      <p:sp>
        <p:nvSpPr>
          <p:cNvPr id="8" name="Shape 6"/>
          <p:cNvSpPr/>
          <p:nvPr/>
        </p:nvSpPr>
        <p:spPr>
          <a:xfrm>
            <a:off x="824746" y="3249454"/>
            <a:ext cx="12980908" cy="2162770"/>
          </a:xfrm>
          <a:prstGeom prst="rect">
            <a:avLst/>
          </a:prstGeom>
          <a:solidFill>
            <a:srgbClr val="000000">
              <a:alpha val="4000"/>
            </a:srgbClr>
          </a:solidFill>
          <a:ln/>
        </p:spPr>
      </p:sp>
      <p:sp>
        <p:nvSpPr>
          <p:cNvPr id="9" name="Text 7"/>
          <p:cNvSpPr/>
          <p:nvPr/>
        </p:nvSpPr>
        <p:spPr>
          <a:xfrm>
            <a:off x="1058347" y="3397091"/>
            <a:ext cx="3857030" cy="373499"/>
          </a:xfrm>
          <a:prstGeom prst="rect">
            <a:avLst/>
          </a:prstGeom>
          <a:noFill/>
          <a:ln/>
        </p:spPr>
        <p:txBody>
          <a:bodyPr wrap="none" lIns="0" tIns="0" rIns="0" bIns="0" rtlCol="0" anchor="t"/>
          <a:lstStyle/>
          <a:p>
            <a:pPr marL="0" indent="0">
              <a:lnSpc>
                <a:spcPts val="2900"/>
              </a:lnSpc>
              <a:buNone/>
            </a:pPr>
            <a:r>
              <a:rPr lang="en-US" sz="1800" dirty="0">
                <a:solidFill>
                  <a:srgbClr val="DCD7E5"/>
                </a:solidFill>
                <a:latin typeface="Heebo" pitchFamily="34" charset="0"/>
                <a:ea typeface="Heebo" pitchFamily="34" charset="-122"/>
                <a:cs typeface="Heebo" pitchFamily="34" charset="-120"/>
              </a:rPr>
              <a:t>Use of Data Types</a:t>
            </a:r>
            <a:endParaRPr lang="en-US" sz="1800" dirty="0"/>
          </a:p>
        </p:txBody>
      </p:sp>
      <p:sp>
        <p:nvSpPr>
          <p:cNvPr id="10" name="Text 8"/>
          <p:cNvSpPr/>
          <p:nvPr/>
        </p:nvSpPr>
        <p:spPr>
          <a:xfrm>
            <a:off x="5389959" y="3397091"/>
            <a:ext cx="3851910" cy="1867495"/>
          </a:xfrm>
          <a:prstGeom prst="rect">
            <a:avLst/>
          </a:prstGeom>
          <a:noFill/>
          <a:ln/>
        </p:spPr>
        <p:txBody>
          <a:bodyPr wrap="square" lIns="0" tIns="0" rIns="0" bIns="0" rtlCol="0" anchor="t"/>
          <a:lstStyle/>
          <a:p>
            <a:pPr marL="0" indent="0">
              <a:lnSpc>
                <a:spcPts val="2900"/>
              </a:lnSpc>
              <a:buNone/>
            </a:pPr>
            <a:r>
              <a:rPr lang="en-US" sz="1800" dirty="0">
                <a:solidFill>
                  <a:srgbClr val="DCD7E5"/>
                </a:solidFill>
                <a:latin typeface="Heebo" pitchFamily="34" charset="0"/>
                <a:ea typeface="Heebo" pitchFamily="34" charset="-122"/>
                <a:cs typeface="Heebo" pitchFamily="34" charset="-120"/>
              </a:rPr>
              <a:t>Choose the right data type for the data you're storing. Use `int` for whole numbers, `float` or `double` for decimal numbers, and `char` for single characters.</a:t>
            </a:r>
            <a:endParaRPr lang="en-US" sz="1800" dirty="0"/>
          </a:p>
        </p:txBody>
      </p:sp>
      <p:sp>
        <p:nvSpPr>
          <p:cNvPr id="11" name="Text 9"/>
          <p:cNvSpPr/>
          <p:nvPr/>
        </p:nvSpPr>
        <p:spPr>
          <a:xfrm>
            <a:off x="9716453" y="3397091"/>
            <a:ext cx="3855720" cy="1867495"/>
          </a:xfrm>
          <a:prstGeom prst="rect">
            <a:avLst/>
          </a:prstGeom>
          <a:noFill/>
          <a:ln/>
        </p:spPr>
        <p:txBody>
          <a:bodyPr wrap="square" lIns="0" tIns="0" rIns="0" bIns="0" rtlCol="0" anchor="t"/>
          <a:lstStyle/>
          <a:p>
            <a:pPr marL="0" indent="0">
              <a:lnSpc>
                <a:spcPts val="2900"/>
              </a:lnSpc>
              <a:buNone/>
            </a:pPr>
            <a:r>
              <a:rPr lang="en-US" sz="1800" dirty="0">
                <a:solidFill>
                  <a:srgbClr val="DCD7E5"/>
                </a:solidFill>
                <a:latin typeface="Heebo" pitchFamily="34" charset="0"/>
                <a:ea typeface="Heebo" pitchFamily="34" charset="-122"/>
                <a:cs typeface="Heebo" pitchFamily="34" charset="-120"/>
              </a:rPr>
              <a:t>```c int age = 25; // `int` for a whole number float salary = 45000.50; // `float` for a decimal number char initial = 'A'; // `char` for a single character ```</a:t>
            </a:r>
            <a:endParaRPr lang="en-US" sz="1800" dirty="0"/>
          </a:p>
        </p:txBody>
      </p:sp>
      <p:sp>
        <p:nvSpPr>
          <p:cNvPr id="12" name="Shape 10"/>
          <p:cNvSpPr/>
          <p:nvPr/>
        </p:nvSpPr>
        <p:spPr>
          <a:xfrm>
            <a:off x="824746" y="5412224"/>
            <a:ext cx="12980908" cy="2162770"/>
          </a:xfrm>
          <a:prstGeom prst="rect">
            <a:avLst/>
          </a:prstGeom>
          <a:solidFill>
            <a:srgbClr val="FFFFFF">
              <a:alpha val="4000"/>
            </a:srgbClr>
          </a:solidFill>
          <a:ln/>
        </p:spPr>
      </p:sp>
      <p:sp>
        <p:nvSpPr>
          <p:cNvPr id="13" name="Text 11"/>
          <p:cNvSpPr/>
          <p:nvPr/>
        </p:nvSpPr>
        <p:spPr>
          <a:xfrm>
            <a:off x="1058347" y="5559862"/>
            <a:ext cx="3857030" cy="373499"/>
          </a:xfrm>
          <a:prstGeom prst="rect">
            <a:avLst/>
          </a:prstGeom>
          <a:noFill/>
          <a:ln/>
        </p:spPr>
        <p:txBody>
          <a:bodyPr wrap="none" lIns="0" tIns="0" rIns="0" bIns="0" rtlCol="0" anchor="t"/>
          <a:lstStyle/>
          <a:p>
            <a:pPr marL="0" indent="0">
              <a:lnSpc>
                <a:spcPts val="2900"/>
              </a:lnSpc>
              <a:buNone/>
            </a:pPr>
            <a:r>
              <a:rPr lang="en-US" sz="1800" dirty="0">
                <a:solidFill>
                  <a:srgbClr val="DCD7E5"/>
                </a:solidFill>
                <a:latin typeface="Heebo" pitchFamily="34" charset="0"/>
                <a:ea typeface="Heebo" pitchFamily="34" charset="-122"/>
                <a:cs typeface="Heebo" pitchFamily="34" charset="-120"/>
              </a:rPr>
              <a:t>Variable Naming Conventions</a:t>
            </a:r>
            <a:endParaRPr lang="en-US" sz="1800" dirty="0"/>
          </a:p>
        </p:txBody>
      </p:sp>
      <p:sp>
        <p:nvSpPr>
          <p:cNvPr id="14" name="Text 12"/>
          <p:cNvSpPr/>
          <p:nvPr/>
        </p:nvSpPr>
        <p:spPr>
          <a:xfrm>
            <a:off x="5389959" y="5559862"/>
            <a:ext cx="3851910" cy="1867495"/>
          </a:xfrm>
          <a:prstGeom prst="rect">
            <a:avLst/>
          </a:prstGeom>
          <a:noFill/>
          <a:ln/>
        </p:spPr>
        <p:txBody>
          <a:bodyPr wrap="square" lIns="0" tIns="0" rIns="0" bIns="0" rtlCol="0" anchor="t"/>
          <a:lstStyle/>
          <a:p>
            <a:pPr marL="0" indent="0">
              <a:lnSpc>
                <a:spcPts val="2900"/>
              </a:lnSpc>
              <a:buNone/>
            </a:pPr>
            <a:r>
              <a:rPr lang="en-US" sz="1800" dirty="0">
                <a:solidFill>
                  <a:srgbClr val="DCD7E5"/>
                </a:solidFill>
                <a:latin typeface="Heebo" pitchFamily="34" charset="0"/>
                <a:ea typeface="Heebo" pitchFamily="34" charset="-122"/>
                <a:cs typeface="Heebo" pitchFamily="34" charset="-120"/>
              </a:rPr>
              <a:t>Give variables clear names that describe what they hold. Use lowercase letters and separate words with underscores. Don't use C keywords as names.</a:t>
            </a:r>
            <a:endParaRPr lang="en-US" sz="1800" dirty="0"/>
          </a:p>
        </p:txBody>
      </p:sp>
      <p:sp>
        <p:nvSpPr>
          <p:cNvPr id="15" name="Text 13"/>
          <p:cNvSpPr/>
          <p:nvPr/>
        </p:nvSpPr>
        <p:spPr>
          <a:xfrm>
            <a:off x="9716453" y="5559862"/>
            <a:ext cx="3855720" cy="1867495"/>
          </a:xfrm>
          <a:prstGeom prst="rect">
            <a:avLst/>
          </a:prstGeom>
          <a:noFill/>
          <a:ln/>
        </p:spPr>
        <p:txBody>
          <a:bodyPr wrap="square" lIns="0" tIns="0" rIns="0" bIns="0" rtlCol="0" anchor="t"/>
          <a:lstStyle/>
          <a:p>
            <a:pPr marL="0" indent="0">
              <a:lnSpc>
                <a:spcPts val="2900"/>
              </a:lnSpc>
              <a:buNone/>
            </a:pPr>
            <a:r>
              <a:rPr lang="en-US" sz="1800" dirty="0">
                <a:solidFill>
                  <a:srgbClr val="DCD7E5"/>
                </a:solidFill>
                <a:latin typeface="Heebo" pitchFamily="34" charset="0"/>
                <a:ea typeface="Heebo" pitchFamily="34" charset="-122"/>
                <a:cs typeface="Heebo" pitchFamily="34" charset="-120"/>
              </a:rPr>
              <a:t>```c int totalMarks; // Good int averageScore; // Good int myVariable; // Good int 2ndValue; // Bad (starts with a number) int float; // Bad (a keyword) ```</a:t>
            </a:r>
            <a:endParaRPr lang="en-US" sz="1800" dirty="0"/>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110502"/>
            <a:ext cx="7415927" cy="1064657"/>
          </a:xfrm>
          <a:prstGeom prst="rect">
            <a:avLst/>
          </a:prstGeom>
          <a:noFill/>
          <a:ln/>
        </p:spPr>
        <p:txBody>
          <a:bodyPr wrap="none" lIns="0" tIns="0" rIns="0" bIns="0" rtlCol="0" anchor="t"/>
          <a:lstStyle/>
          <a:p>
            <a:pPr marL="0" indent="0">
              <a:lnSpc>
                <a:spcPts val="8350"/>
              </a:lnSpc>
              <a:buNone/>
            </a:pPr>
            <a:r>
              <a:rPr lang="en-US" sz="6700" dirty="0">
                <a:solidFill>
                  <a:srgbClr val="F2F0F4"/>
                </a:solidFill>
                <a:latin typeface="Montserrat" pitchFamily="34" charset="0"/>
                <a:ea typeface="Montserrat" pitchFamily="34" charset="-122"/>
                <a:cs typeface="Montserrat" pitchFamily="34" charset="-120"/>
              </a:rPr>
              <a:t>Thank You!</a:t>
            </a:r>
            <a:endParaRPr lang="en-US" sz="6700" dirty="0"/>
          </a:p>
        </p:txBody>
      </p:sp>
      <p:sp>
        <p:nvSpPr>
          <p:cNvPr id="4" name="Text 1"/>
          <p:cNvSpPr/>
          <p:nvPr/>
        </p:nvSpPr>
        <p:spPr>
          <a:xfrm>
            <a:off x="864037" y="3545443"/>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Presented by:</a:t>
            </a:r>
            <a:r>
              <a:rPr lang="en-US" sz="1900" b="1" dirty="0">
                <a:solidFill>
                  <a:srgbClr val="FFA44F"/>
                </a:solidFill>
                <a:latin typeface="Heebo" pitchFamily="34" charset="0"/>
                <a:ea typeface="Heebo" pitchFamily="34" charset="-122"/>
                <a:cs typeface="Heebo" pitchFamily="34" charset="-120"/>
              </a:rPr>
              <a:t> Istiak Rahman</a:t>
            </a:r>
            <a:endParaRPr lang="en-US" sz="1900" dirty="0"/>
          </a:p>
        </p:txBody>
      </p:sp>
      <p:sp>
        <p:nvSpPr>
          <p:cNvPr id="5" name="Text 2"/>
          <p:cNvSpPr/>
          <p:nvPr/>
        </p:nvSpPr>
        <p:spPr>
          <a:xfrm>
            <a:off x="864037" y="4218146"/>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Email: istiak.rahman1020@gmail.com</a:t>
            </a:r>
            <a:endParaRPr lang="en-US" sz="1900" dirty="0"/>
          </a:p>
        </p:txBody>
      </p:sp>
      <p:sp>
        <p:nvSpPr>
          <p:cNvPr id="6" name="Text 3"/>
          <p:cNvSpPr/>
          <p:nvPr/>
        </p:nvSpPr>
        <p:spPr>
          <a:xfrm>
            <a:off x="864037" y="4890849"/>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pitchFamily="34" charset="0"/>
                <a:ea typeface="Heebo" pitchFamily="34" charset="-122"/>
                <a:cs typeface="Heebo" pitchFamily="34" charset="-120"/>
              </a:rPr>
              <a:t>Thank you for your attention! I appreciate your time and interest.</a:t>
            </a:r>
            <a:endParaRPr lang="en-US" sz="1900" dirty="0"/>
          </a:p>
        </p:txBody>
      </p:sp>
      <p:sp>
        <p:nvSpPr>
          <p:cNvPr id="7" name="Text 4"/>
          <p:cNvSpPr/>
          <p:nvPr/>
        </p:nvSpPr>
        <p:spPr>
          <a:xfrm>
            <a:off x="864037" y="5656183"/>
            <a:ext cx="5511760" cy="462796"/>
          </a:xfrm>
          <a:prstGeom prst="rect">
            <a:avLst/>
          </a:prstGeom>
          <a:noFill/>
          <a:ln/>
        </p:spPr>
        <p:txBody>
          <a:bodyPr wrap="none" lIns="0" tIns="0" rIns="0" bIns="0" rtlCol="0" anchor="t"/>
          <a:lstStyle/>
          <a:p>
            <a:pPr marL="0" indent="0">
              <a:lnSpc>
                <a:spcPts val="3600"/>
              </a:lnSpc>
              <a:buNone/>
            </a:pPr>
            <a:r>
              <a:rPr lang="en-US" sz="2900" dirty="0">
                <a:solidFill>
                  <a:srgbClr val="F2F0F4"/>
                </a:solidFill>
                <a:latin typeface="Montserrat" pitchFamily="34" charset="0"/>
                <a:ea typeface="Montserrat" pitchFamily="34" charset="-122"/>
                <a:cs typeface="Montserrat" pitchFamily="34" charset="-120"/>
              </a:rPr>
              <a:t>Keep Learning, Keep Growing</a:t>
            </a:r>
            <a:endParaRPr lang="en-US" sz="2900" dirty="0"/>
          </a:p>
        </p:txBody>
      </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980</Words>
  <Application>Microsoft Office PowerPoint</Application>
  <PresentationFormat>Custom</PresentationFormat>
  <Paragraphs>81</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Consolas</vt:lpstr>
      <vt:lpstr>Calibri</vt:lpstr>
      <vt:lpstr>Montserrat</vt:lpstr>
      <vt:lpstr>Heebo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3</cp:revision>
  <dcterms:created xsi:type="dcterms:W3CDTF">2024-09-26T07:35:41Z</dcterms:created>
  <dcterms:modified xsi:type="dcterms:W3CDTF">2024-09-26T15:27:07Z</dcterms:modified>
</cp:coreProperties>
</file>